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</p:sldIdLst>
  <p:sldSz cy="6858000" cx="12192000"/>
  <p:notesSz cx="6858000" cy="9144000"/>
  <p:embeddedFontLst>
    <p:embeddedFont>
      <p:font typeface="Play"/>
      <p:regular r:id="rId62"/>
      <p:bold r:id="rId63"/>
    </p:embeddedFont>
    <p:embeddedFont>
      <p:font typeface="Roboto"/>
      <p:regular r:id="rId64"/>
      <p:bold r:id="rId65"/>
      <p:italic r:id="rId66"/>
      <p:boldItalic r:id="rId67"/>
    </p:embeddedFont>
    <p:embeddedFont>
      <p:font typeface="Arimo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72" roundtripDataSignature="AMtx7mhSB6XyeJ5l5WbSLu+dx5W09Vrr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0786851-3BE1-46E0-B803-9213402F30BD}">
  <a:tblStyle styleId="{A0786851-3BE1-46E0-B803-9213402F30B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2" Type="http://customschemas.google.com/relationships/presentationmetadata" Target="meta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Arimo-boldItalic.fntdata"/><Relationship Id="rId70" Type="http://schemas.openxmlformats.org/officeDocument/2006/relationships/font" Target="fonts/Arimo-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Play-regular.fntdata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font" Target="fonts/Roboto-regular.fntdata"/><Relationship Id="rId63" Type="http://schemas.openxmlformats.org/officeDocument/2006/relationships/font" Target="fonts/Play-bold.fntdata"/><Relationship Id="rId22" Type="http://schemas.openxmlformats.org/officeDocument/2006/relationships/slide" Target="slides/slide17.xml"/><Relationship Id="rId66" Type="http://schemas.openxmlformats.org/officeDocument/2006/relationships/font" Target="fonts/Roboto-italic.fntdata"/><Relationship Id="rId21" Type="http://schemas.openxmlformats.org/officeDocument/2006/relationships/slide" Target="slides/slide16.xml"/><Relationship Id="rId65" Type="http://schemas.openxmlformats.org/officeDocument/2006/relationships/font" Target="fonts/Roboto-bold.fntdata"/><Relationship Id="rId24" Type="http://schemas.openxmlformats.org/officeDocument/2006/relationships/slide" Target="slides/slide19.xml"/><Relationship Id="rId68" Type="http://schemas.openxmlformats.org/officeDocument/2006/relationships/font" Target="fonts/Arimo-regular.fntdata"/><Relationship Id="rId23" Type="http://schemas.openxmlformats.org/officeDocument/2006/relationships/slide" Target="slides/slide18.xml"/><Relationship Id="rId67" Type="http://schemas.openxmlformats.org/officeDocument/2006/relationships/font" Target="fonts/Roboto-boldItalic.fnt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Arimo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0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ed89f5c898_1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ed89f5c898_1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2ed89f5c898_1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ed89f5c898_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ed89f5c898_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2ed89f5c898_1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6" name="Google Shape;466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7" name="Google Shape;477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2" name="Google Shape;492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0" name="Google Shape;510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9" name="Google Shape;539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1bca1318c3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g21bca1318c3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1bca1318c3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g21bca1318c3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1bca1318c3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g21bca1318c3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1bca1318c3_0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21bca1318c3_0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g21bca1318c3_0_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1bca1318c3_0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g21bca1318c3_0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21bca1318c3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g21bca1318c3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21bca1318c3_0_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g21bca1318c3_0_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1bca1318c3_0_1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g21bca1318c3_0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1bca1318c3_0_1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g21bca1318c3_0_1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1bca1318c3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g21bca1318c3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21bca1318c3_0_1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g21bca1318c3_0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1bca1318c3_0_1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g21bca1318c3_0_1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9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59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" name="Google Shape;18;p59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6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3" name="Google Shape;73;p6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6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6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6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6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7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7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7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7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8" name="Google Shape;28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34" name="Google Shape;34;p6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6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6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6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6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6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6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5" name="Google Shape;65;p6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6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6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 amt="35000"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5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8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2.png"/><Relationship Id="rId4" Type="http://schemas.openxmlformats.org/officeDocument/2006/relationships/image" Target="../media/image6.png"/><Relationship Id="rId5" Type="http://schemas.openxmlformats.org/officeDocument/2006/relationships/image" Target="../media/image33.png"/><Relationship Id="rId6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1.png"/><Relationship Id="rId4" Type="http://schemas.openxmlformats.org/officeDocument/2006/relationships/image" Target="../media/image26.png"/><Relationship Id="rId5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0.png"/><Relationship Id="rId4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4.png"/><Relationship Id="rId4" Type="http://schemas.openxmlformats.org/officeDocument/2006/relationships/image" Target="../media/image60.png"/><Relationship Id="rId5" Type="http://schemas.openxmlformats.org/officeDocument/2006/relationships/image" Target="../media/image39.png"/><Relationship Id="rId6" Type="http://schemas.openxmlformats.org/officeDocument/2006/relationships/image" Target="../media/image3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9.png"/><Relationship Id="rId4" Type="http://schemas.openxmlformats.org/officeDocument/2006/relationships/image" Target="../media/image40.png"/><Relationship Id="rId5" Type="http://schemas.openxmlformats.org/officeDocument/2006/relationships/image" Target="../media/image3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0.png"/><Relationship Id="rId4" Type="http://schemas.openxmlformats.org/officeDocument/2006/relationships/image" Target="../media/image64.png"/><Relationship Id="rId5" Type="http://schemas.openxmlformats.org/officeDocument/2006/relationships/image" Target="../media/image42.png"/><Relationship Id="rId6" Type="http://schemas.openxmlformats.org/officeDocument/2006/relationships/image" Target="../media/image4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4.png"/><Relationship Id="rId4" Type="http://schemas.openxmlformats.org/officeDocument/2006/relationships/image" Target="../media/image53.png"/><Relationship Id="rId5" Type="http://schemas.openxmlformats.org/officeDocument/2006/relationships/image" Target="../media/image50.png"/><Relationship Id="rId6" Type="http://schemas.openxmlformats.org/officeDocument/2006/relationships/image" Target="../media/image4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2.png"/><Relationship Id="rId4" Type="http://schemas.openxmlformats.org/officeDocument/2006/relationships/image" Target="../media/image47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t.co/a27C1XueZP" TargetMode="External"/><Relationship Id="rId4" Type="http://schemas.openxmlformats.org/officeDocument/2006/relationships/image" Target="../media/image28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6.png"/><Relationship Id="rId4" Type="http://schemas.openxmlformats.org/officeDocument/2006/relationships/image" Target="../media/image55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6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5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707"/>
              <a:buFont typeface="Play"/>
              <a:buNone/>
            </a:pPr>
            <a:r>
              <a:rPr b="1" lang="en-US"/>
              <a:t>ITC6110 – Natural Language Processing</a:t>
            </a:r>
            <a:endParaRPr/>
          </a:p>
        </p:txBody>
      </p:sp>
      <p:sp>
        <p:nvSpPr>
          <p:cNvPr id="93" name="Google Shape;93;p1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5239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b="1"/>
          </a:p>
          <a:p>
            <a:pPr indent="0" lvl="0" marL="15239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b="1"/>
          </a:p>
          <a:p>
            <a:pPr indent="0" lvl="0" marL="15239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b="1"/>
          </a:p>
          <a:p>
            <a:pPr indent="0" lvl="0" marL="15239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b="1" lang="en-US"/>
              <a:t>Final Project Presentation </a:t>
            </a:r>
            <a:endParaRPr/>
          </a:p>
          <a:p>
            <a:pPr indent="0" lvl="0" marL="15239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Presented by:</a:t>
            </a:r>
            <a:br>
              <a:rPr lang="en-US"/>
            </a:br>
            <a:r>
              <a:rPr lang="en-US"/>
              <a:t>Kapsalis C.</a:t>
            </a:r>
            <a:endParaRPr/>
          </a:p>
          <a:p>
            <a:pPr indent="0" lvl="0" marL="15239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Stavrogiannis C.</a:t>
            </a:r>
            <a:endParaRPr/>
          </a:p>
          <a:p>
            <a:pPr indent="0" lvl="0" marL="15239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Tzoras K.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874643" y="23170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Evaluation of Models</a:t>
            </a:r>
            <a:endParaRPr/>
          </a:p>
        </p:txBody>
      </p:sp>
      <p:sp>
        <p:nvSpPr>
          <p:cNvPr id="182" name="Google Shape;182;p24"/>
          <p:cNvSpPr txBox="1"/>
          <p:nvPr>
            <p:ph idx="1" type="body"/>
          </p:nvPr>
        </p:nvSpPr>
        <p:spPr>
          <a:xfrm>
            <a:off x="606287" y="1557267"/>
            <a:ext cx="11052313" cy="4545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21526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Comparison of Models</a:t>
            </a:r>
            <a:endParaRPr/>
          </a:p>
          <a:p>
            <a:pPr indent="-21717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Aggregate results including coherence scores, perplexity and diversity metrics from LSA, BERTopic, and LDA.</a:t>
            </a:r>
            <a:endParaRPr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Evaluation metrics</a:t>
            </a:r>
            <a:endParaRPr/>
          </a:p>
          <a:p>
            <a:pPr indent="-21717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LSA:</a:t>
            </a:r>
            <a:r>
              <a:rPr lang="en-US"/>
              <a:t> Coherence score</a:t>
            </a:r>
            <a:r>
              <a:rPr b="1" lang="en-US"/>
              <a:t>, </a:t>
            </a:r>
            <a:r>
              <a:rPr lang="en-US"/>
              <a:t>Diversity</a:t>
            </a:r>
            <a:endParaRPr b="1"/>
          </a:p>
          <a:p>
            <a:pPr indent="-21717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LDA:</a:t>
            </a:r>
            <a:r>
              <a:rPr lang="en-US"/>
              <a:t> Coherence score, Perplexity, Silhouette score, Davies-Bouldin index</a:t>
            </a:r>
            <a:endParaRPr/>
          </a:p>
          <a:p>
            <a:pPr indent="-21717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BERTopic:</a:t>
            </a:r>
            <a:r>
              <a:rPr lang="en-US"/>
              <a:t> Coherence score, </a:t>
            </a:r>
            <a:r>
              <a:rPr lang="en-US"/>
              <a:t>Diversity</a:t>
            </a:r>
            <a:endParaRPr/>
          </a:p>
          <a:p>
            <a:pPr indent="-8763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Used the coherent_score common amongst all models to find the best solution.</a:t>
            </a:r>
            <a:endParaRPr/>
          </a:p>
          <a:p>
            <a:pPr indent="-21717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LSA constantly performed </a:t>
            </a:r>
            <a:r>
              <a:rPr b="1" lang="en-US"/>
              <a:t>worst </a:t>
            </a:r>
            <a:r>
              <a:rPr lang="en-US"/>
              <a:t>than BERTopic and LDA.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Interpreted results both on BERTopic and LDA best and base models.</a:t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Aggregated Results – Covid Dataset</a:t>
            </a:r>
            <a:endParaRPr/>
          </a:p>
        </p:txBody>
      </p:sp>
      <p:pic>
        <p:nvPicPr>
          <p:cNvPr id="188" name="Google Shape;18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63" y="1570383"/>
            <a:ext cx="12118273" cy="4810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-85929" y="0"/>
            <a:ext cx="1236385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Aggregated Results – Customer Support Dataset</a:t>
            </a:r>
            <a:endParaRPr/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42" y="1690688"/>
            <a:ext cx="12048715" cy="4701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711740" y="19195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4000"/>
              <a:t>Result Analysis</a:t>
            </a:r>
            <a:endParaRPr/>
          </a:p>
        </p:txBody>
      </p:sp>
      <p:grpSp>
        <p:nvGrpSpPr>
          <p:cNvPr id="200" name="Google Shape;200;p27"/>
          <p:cNvGrpSpPr/>
          <p:nvPr/>
        </p:nvGrpSpPr>
        <p:grpSpPr>
          <a:xfrm>
            <a:off x="538750" y="1548475"/>
            <a:ext cx="11286393" cy="4975132"/>
            <a:chOff x="0" y="281594"/>
            <a:chExt cx="10515600" cy="4975132"/>
          </a:xfrm>
        </p:grpSpPr>
        <p:sp>
          <p:nvSpPr>
            <p:cNvPr id="201" name="Google Shape;201;p27"/>
            <p:cNvSpPr/>
            <p:nvPr/>
          </p:nvSpPr>
          <p:spPr>
            <a:xfrm>
              <a:off x="0" y="281594"/>
              <a:ext cx="10515600" cy="1608457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7"/>
            <p:cNvSpPr txBox="1"/>
            <p:nvPr/>
          </p:nvSpPr>
          <p:spPr>
            <a:xfrm>
              <a:off x="78518" y="360112"/>
              <a:ext cx="10358564" cy="14514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Arial"/>
                <a:buNone/>
              </a:pPr>
              <a:r>
                <a:rPr b="1" i="0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LSA</a:t>
              </a:r>
              <a:r>
                <a:rPr b="0" i="0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can quickly provide a high-level overview and is useful for </a:t>
              </a:r>
              <a:r>
                <a:rPr lang="en-US" sz="2600">
                  <a:solidFill>
                    <a:schemeClr val="lt1"/>
                  </a:solidFill>
                </a:rPr>
                <a:t>getting a basic idea of our </a:t>
              </a:r>
              <a:r>
                <a:rPr b="0" i="0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dataset(s). The results derived show constantly worst coherence irrelevantly of the </a:t>
              </a:r>
              <a:r>
                <a:rPr lang="en-US" sz="2600">
                  <a:solidFill>
                    <a:schemeClr val="lt1"/>
                  </a:solidFill>
                </a:rPr>
                <a:t>tuning</a:t>
              </a:r>
              <a:r>
                <a:rPr b="0" i="0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applied.</a:t>
              </a:r>
              <a:endParaRPr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0" y="1964931"/>
              <a:ext cx="10515600" cy="1608457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7"/>
            <p:cNvSpPr txBox="1"/>
            <p:nvPr/>
          </p:nvSpPr>
          <p:spPr>
            <a:xfrm>
              <a:off x="78518" y="2043449"/>
              <a:ext cx="10358564" cy="14514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Arial"/>
                <a:buNone/>
              </a:pPr>
              <a:r>
                <a:rPr b="1" i="0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LDA</a:t>
              </a:r>
              <a:r>
                <a:rPr b="0" i="0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offers interpretable topics providing clear topic-word distributions</a:t>
              </a:r>
              <a:r>
                <a:rPr lang="en-US" sz="2600">
                  <a:solidFill>
                    <a:schemeClr val="lt1"/>
                  </a:solidFill>
                </a:rPr>
                <a:t>, is a great model to provide results in an understandable manner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Arial"/>
                <a:buNone/>
              </a:pPr>
              <a:r>
                <a:rPr b="0" i="0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	</a:t>
              </a:r>
              <a:r>
                <a:rPr b="1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Comparable</a:t>
              </a:r>
              <a:r>
                <a:rPr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b="1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results</a:t>
              </a:r>
              <a:r>
                <a:rPr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based on the coherence with BERTOpic </a:t>
              </a:r>
              <a:endParaRPr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0" y="3648269"/>
              <a:ext cx="10515600" cy="1608457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7"/>
            <p:cNvSpPr txBox="1"/>
            <p:nvPr/>
          </p:nvSpPr>
          <p:spPr>
            <a:xfrm>
              <a:off x="78518" y="3726787"/>
              <a:ext cx="10358564" cy="14514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Arial"/>
                <a:buNone/>
              </a:pPr>
              <a:r>
                <a:rPr b="1" i="0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BERTopic</a:t>
              </a:r>
              <a:r>
                <a:rPr b="0" i="0"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captures better the semantic relationships and provides insights/information that might be missed by LSA and LDA. 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Arial"/>
                <a:buNone/>
              </a:pPr>
              <a:r>
                <a:rPr lang="en-US" sz="2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Better coherence score than the above methods 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>
            <p:ph type="title"/>
          </p:nvPr>
        </p:nvSpPr>
        <p:spPr>
          <a:xfrm>
            <a:off x="643204" y="303371"/>
            <a:ext cx="10515600" cy="9837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Data Analysis </a:t>
            </a:r>
            <a:r>
              <a:rPr b="1" lang="en-US"/>
              <a:t>Overview</a:t>
            </a:r>
            <a:endParaRPr/>
          </a:p>
        </p:txBody>
      </p:sp>
      <p:pic>
        <p:nvPicPr>
          <p:cNvPr id="212" name="Google Shape;212;p28"/>
          <p:cNvPicPr preferRelativeResize="0"/>
          <p:nvPr/>
        </p:nvPicPr>
        <p:blipFill rotWithShape="1">
          <a:blip r:embed="rId3">
            <a:alphaModFix/>
          </a:blip>
          <a:srcRect b="4803" l="646" r="0" t="0"/>
          <a:stretch/>
        </p:blipFill>
        <p:spPr>
          <a:xfrm>
            <a:off x="65787" y="2882348"/>
            <a:ext cx="5835217" cy="326205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8"/>
          <p:cNvSpPr txBox="1"/>
          <p:nvPr/>
        </p:nvSpPr>
        <p:spPr>
          <a:xfrm>
            <a:off x="281609" y="2062420"/>
            <a:ext cx="5403574" cy="710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lay"/>
              <a:buNone/>
            </a:pPr>
            <a:r>
              <a:rPr lang="en-US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Customer support Case</a:t>
            </a:r>
            <a:endParaRPr/>
          </a:p>
        </p:txBody>
      </p:sp>
      <p:pic>
        <p:nvPicPr>
          <p:cNvPr id="214" name="Google Shape;214;p28"/>
          <p:cNvPicPr preferRelativeResize="0"/>
          <p:nvPr/>
        </p:nvPicPr>
        <p:blipFill rotWithShape="1">
          <a:blip r:embed="rId4">
            <a:alphaModFix/>
          </a:blip>
          <a:srcRect b="0" l="961" r="650" t="0"/>
          <a:stretch/>
        </p:blipFill>
        <p:spPr>
          <a:xfrm>
            <a:off x="6194400" y="2846157"/>
            <a:ext cx="5835217" cy="3298246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8"/>
          <p:cNvSpPr txBox="1"/>
          <p:nvPr/>
        </p:nvSpPr>
        <p:spPr>
          <a:xfrm>
            <a:off x="6194400" y="2062419"/>
            <a:ext cx="5403574" cy="710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Covid Case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9"/>
          <p:cNvPicPr preferRelativeResize="0"/>
          <p:nvPr/>
        </p:nvPicPr>
        <p:blipFill rotWithShape="1">
          <a:blip r:embed="rId3">
            <a:alphaModFix/>
          </a:blip>
          <a:srcRect b="4464" l="9701" r="-1" t="0"/>
          <a:stretch/>
        </p:blipFill>
        <p:spPr>
          <a:xfrm>
            <a:off x="277112" y="2165278"/>
            <a:ext cx="5908340" cy="3599417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9"/>
          <p:cNvSpPr txBox="1"/>
          <p:nvPr>
            <p:ph type="title"/>
          </p:nvPr>
        </p:nvSpPr>
        <p:spPr>
          <a:xfrm>
            <a:off x="643204" y="303371"/>
            <a:ext cx="10515600" cy="9837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Data Analysis </a:t>
            </a:r>
            <a:r>
              <a:rPr b="1" lang="en-US"/>
              <a:t>Overview</a:t>
            </a:r>
            <a:endParaRPr/>
          </a:p>
        </p:txBody>
      </p:sp>
      <p:pic>
        <p:nvPicPr>
          <p:cNvPr id="222" name="Google Shape;222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04722" y="2180186"/>
            <a:ext cx="5706954" cy="35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9"/>
          <p:cNvSpPr txBox="1"/>
          <p:nvPr/>
        </p:nvSpPr>
        <p:spPr>
          <a:xfrm>
            <a:off x="470452" y="1363470"/>
            <a:ext cx="5403574" cy="710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lay"/>
              <a:buNone/>
            </a:pPr>
            <a:r>
              <a:rPr lang="en-US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Customer support Case</a:t>
            </a:r>
            <a:endParaRPr/>
          </a:p>
        </p:txBody>
      </p:sp>
      <p:sp>
        <p:nvSpPr>
          <p:cNvPr id="224" name="Google Shape;224;p29"/>
          <p:cNvSpPr txBox="1"/>
          <p:nvPr/>
        </p:nvSpPr>
        <p:spPr>
          <a:xfrm>
            <a:off x="6383243" y="1363469"/>
            <a:ext cx="5403574" cy="710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Covid Case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/>
          <p:nvPr>
            <p:ph type="title"/>
          </p:nvPr>
        </p:nvSpPr>
        <p:spPr>
          <a:xfrm>
            <a:off x="838200" y="365126"/>
            <a:ext cx="10515600" cy="860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Topic Modeling (LSA)</a:t>
            </a:r>
            <a:endParaRPr/>
          </a:p>
        </p:txBody>
      </p:sp>
      <p:pic>
        <p:nvPicPr>
          <p:cNvPr id="230" name="Google Shape;23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16052" y="2216768"/>
            <a:ext cx="5937966" cy="3577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216768"/>
            <a:ext cx="5940286" cy="3577827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0"/>
          <p:cNvSpPr txBox="1"/>
          <p:nvPr/>
        </p:nvSpPr>
        <p:spPr>
          <a:xfrm>
            <a:off x="470452" y="1363470"/>
            <a:ext cx="5403574" cy="710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lay"/>
              <a:buNone/>
            </a:pPr>
            <a:r>
              <a:rPr lang="en-US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Customer support Case</a:t>
            </a:r>
            <a:endParaRPr/>
          </a:p>
        </p:txBody>
      </p:sp>
      <p:sp>
        <p:nvSpPr>
          <p:cNvPr id="233" name="Google Shape;233;p30"/>
          <p:cNvSpPr txBox="1"/>
          <p:nvPr/>
        </p:nvSpPr>
        <p:spPr>
          <a:xfrm>
            <a:off x="6383243" y="1363469"/>
            <a:ext cx="5403574" cy="710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Covid Case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>
            <p:ph type="title"/>
          </p:nvPr>
        </p:nvSpPr>
        <p:spPr>
          <a:xfrm>
            <a:off x="838200" y="1167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Topic Modeling (LDA)</a:t>
            </a:r>
            <a:br>
              <a:rPr b="1" lang="en-US"/>
            </a:br>
            <a:r>
              <a:rPr b="1" lang="en-US" sz="3200"/>
              <a:t>Customer Support Case</a:t>
            </a:r>
            <a:endParaRPr/>
          </a:p>
        </p:txBody>
      </p:sp>
      <p:pic>
        <p:nvPicPr>
          <p:cNvPr id="239" name="Google Shape;239;p31"/>
          <p:cNvPicPr preferRelativeResize="0"/>
          <p:nvPr/>
        </p:nvPicPr>
        <p:blipFill rotWithShape="1">
          <a:blip r:embed="rId3">
            <a:alphaModFix/>
          </a:blip>
          <a:srcRect b="1518" l="0" r="0" t="0"/>
          <a:stretch/>
        </p:blipFill>
        <p:spPr>
          <a:xfrm>
            <a:off x="1742166" y="1535046"/>
            <a:ext cx="8707668" cy="5050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/>
          <p:nvPr>
            <p:ph type="title"/>
          </p:nvPr>
        </p:nvSpPr>
        <p:spPr>
          <a:xfrm>
            <a:off x="838200" y="0"/>
            <a:ext cx="10515600" cy="12332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Topic Modeling (LDA)</a:t>
            </a:r>
            <a:br>
              <a:rPr b="1" lang="en-US"/>
            </a:br>
            <a:r>
              <a:rPr b="1" lang="en-US" sz="3200"/>
              <a:t>Covid Support Case</a:t>
            </a:r>
            <a:endParaRPr/>
          </a:p>
        </p:txBody>
      </p:sp>
      <p:pic>
        <p:nvPicPr>
          <p:cNvPr id="245" name="Google Shape;24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634" y="1233262"/>
            <a:ext cx="9260732" cy="5382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/>
          <p:nvPr>
            <p:ph type="title"/>
          </p:nvPr>
        </p:nvSpPr>
        <p:spPr>
          <a:xfrm>
            <a:off x="838199" y="175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Topic Modeling (LDA)</a:t>
            </a:r>
            <a:endParaRPr/>
          </a:p>
        </p:txBody>
      </p:sp>
      <p:pic>
        <p:nvPicPr>
          <p:cNvPr id="251" name="Google Shape;25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990" y="1641417"/>
            <a:ext cx="11946017" cy="498227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3"/>
          <p:cNvSpPr txBox="1"/>
          <p:nvPr/>
        </p:nvSpPr>
        <p:spPr>
          <a:xfrm>
            <a:off x="7565101" y="3730255"/>
            <a:ext cx="4419376" cy="2758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b="1" lang="en-US" sz="3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Customer Support Case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</a:pP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LDA </a:t>
            </a: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and  </a:t>
            </a:r>
            <a:r>
              <a:rPr b="1"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t-SNE</a:t>
            </a: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for dimensionality reduction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"/>
          <p:cNvSpPr txBox="1"/>
          <p:nvPr>
            <p:ph type="title"/>
          </p:nvPr>
        </p:nvSpPr>
        <p:spPr>
          <a:xfrm>
            <a:off x="415600" y="3509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Data Loading and Working Environment Setup</a:t>
            </a:r>
            <a:endParaRPr b="1"/>
          </a:p>
        </p:txBody>
      </p:sp>
      <p:grpSp>
        <p:nvGrpSpPr>
          <p:cNvPr id="99" name="Google Shape;99;p3"/>
          <p:cNvGrpSpPr/>
          <p:nvPr/>
        </p:nvGrpSpPr>
        <p:grpSpPr>
          <a:xfrm>
            <a:off x="415600" y="1541120"/>
            <a:ext cx="11360800" cy="4961424"/>
            <a:chOff x="0" y="4487"/>
            <a:chExt cx="11360800" cy="4961424"/>
          </a:xfrm>
        </p:grpSpPr>
        <p:sp>
          <p:nvSpPr>
            <p:cNvPr id="100" name="Google Shape;100;p3"/>
            <p:cNvSpPr/>
            <p:nvPr/>
          </p:nvSpPr>
          <p:spPr>
            <a:xfrm>
              <a:off x="0" y="4487"/>
              <a:ext cx="11360800" cy="1044510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340465" y="1523553"/>
              <a:ext cx="574480" cy="57448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1206409" y="4487"/>
              <a:ext cx="10153211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 txBox="1"/>
            <p:nvPr/>
          </p:nvSpPr>
          <p:spPr>
            <a:xfrm>
              <a:off x="1206409" y="4487"/>
              <a:ext cx="10153211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525" lIns="110525" spcFirstLastPara="1" rIns="110525" wrap="square" tIns="110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b="0" i="0" lang="en-US" sz="2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Deliberately selected various publicly available datasets from Kaggle to allow for the smooth implementation of all taught NLP techniques.</a:t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0" y="1370686"/>
              <a:ext cx="11360800" cy="1044510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296512" y="251358"/>
              <a:ext cx="574480" cy="57448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206409" y="1310125"/>
              <a:ext cx="5112360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 txBox="1"/>
            <p:nvPr/>
          </p:nvSpPr>
          <p:spPr>
            <a:xfrm>
              <a:off x="1206409" y="1310125"/>
              <a:ext cx="5112360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525" lIns="110525" spcFirstLastPara="1" rIns="110525" wrap="square" tIns="110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b="0" i="0" lang="en-US" sz="2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Different datasets to focus on when training models for:</a:t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6318769" y="1310125"/>
              <a:ext cx="5040851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 txBox="1"/>
            <p:nvPr/>
          </p:nvSpPr>
          <p:spPr>
            <a:xfrm>
              <a:off x="6318769" y="1310125"/>
              <a:ext cx="5040851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525" lIns="110525" spcFirstLastPara="1" rIns="110525" wrap="square" tIns="110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Unsupervised learning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5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Text classification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5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Machine Translation</a:t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0" y="2615763"/>
              <a:ext cx="11360800" cy="1044510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315964" y="2850778"/>
              <a:ext cx="574480" cy="57448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1206409" y="2615763"/>
              <a:ext cx="10153211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 txBox="1"/>
            <p:nvPr/>
          </p:nvSpPr>
          <p:spPr>
            <a:xfrm>
              <a:off x="1206409" y="2615763"/>
              <a:ext cx="10153211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525" lIns="110525" spcFirstLastPara="1" rIns="110525" wrap="square" tIns="110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b="0" i="0" lang="en-US" sz="2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Selected datasets contained millions of text samples to produce high-quality results. </a:t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0" y="3921401"/>
              <a:ext cx="11360800" cy="1044510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315964" y="4156416"/>
              <a:ext cx="574480" cy="57448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1206409" y="3921401"/>
              <a:ext cx="5112360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 txBox="1"/>
            <p:nvPr/>
          </p:nvSpPr>
          <p:spPr>
            <a:xfrm>
              <a:off x="1206409" y="3921401"/>
              <a:ext cx="5112360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525" lIns="110525" spcFirstLastPara="1" rIns="110525" wrap="square" tIns="110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b="0" i="0" lang="en-US" sz="2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To facilitate working on a big scale:</a:t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6318769" y="3921401"/>
              <a:ext cx="5040851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 txBox="1"/>
            <p:nvPr/>
          </p:nvSpPr>
          <p:spPr>
            <a:xfrm>
              <a:off x="6318769" y="3921401"/>
              <a:ext cx="5040851" cy="10445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525" lIns="110525" spcFirstLastPara="1" rIns="110525" wrap="square" tIns="110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BigQuery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Google Drive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Premium machines rented from Google</a:t>
              </a:r>
              <a:endParaRPr/>
            </a:p>
          </p:txBody>
        </p:sp>
      </p:grpSp>
      <p:sp>
        <p:nvSpPr>
          <p:cNvPr descr="Database" id="120" name="Google Shape;120;p3"/>
          <p:cNvSpPr/>
          <p:nvPr/>
        </p:nvSpPr>
        <p:spPr>
          <a:xfrm>
            <a:off x="759824" y="3141479"/>
            <a:ext cx="575042" cy="57504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ed89f5c898_1_1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Topic Modeling (LDA)</a:t>
            </a:r>
            <a:endParaRPr/>
          </a:p>
        </p:txBody>
      </p:sp>
      <p:pic>
        <p:nvPicPr>
          <p:cNvPr id="259" name="Google Shape;259;g2ed89f5c898_1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713" y="1843225"/>
            <a:ext cx="10696575" cy="439102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2ed89f5c898_1_14"/>
          <p:cNvSpPr txBox="1"/>
          <p:nvPr/>
        </p:nvSpPr>
        <p:spPr>
          <a:xfrm>
            <a:off x="7025001" y="3402855"/>
            <a:ext cx="4419300" cy="27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b="1" lang="en-US" sz="3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Customer Support Case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</a:pP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LDA </a:t>
            </a: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and  </a:t>
            </a:r>
            <a:r>
              <a:rPr b="1"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t-SNE</a:t>
            </a: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for dimensionality reduction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776" y="1783567"/>
            <a:ext cx="11831701" cy="4925112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4"/>
          <p:cNvSpPr txBox="1"/>
          <p:nvPr>
            <p:ph type="title"/>
          </p:nvPr>
        </p:nvSpPr>
        <p:spPr>
          <a:xfrm>
            <a:off x="838199" y="175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Topic Modeling (LDA)</a:t>
            </a:r>
            <a:endParaRPr/>
          </a:p>
        </p:txBody>
      </p:sp>
      <p:sp>
        <p:nvSpPr>
          <p:cNvPr id="267" name="Google Shape;267;p34"/>
          <p:cNvSpPr txBox="1"/>
          <p:nvPr/>
        </p:nvSpPr>
        <p:spPr>
          <a:xfrm>
            <a:off x="7565101" y="3730255"/>
            <a:ext cx="4419376" cy="2758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b="1" lang="en-US" sz="3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Covid Case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</a:pP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LDA </a:t>
            </a: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(best param) and  </a:t>
            </a:r>
            <a:r>
              <a:rPr b="1"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t-SNE</a:t>
            </a: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for dimensionality reduction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ed89f5c898_1_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Topic Modeling (LDA)</a:t>
            </a:r>
            <a:endParaRPr/>
          </a:p>
        </p:txBody>
      </p:sp>
      <p:pic>
        <p:nvPicPr>
          <p:cNvPr id="274" name="Google Shape;274;g2ed89f5c898_1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50" y="1843225"/>
            <a:ext cx="10858500" cy="447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2ed89f5c898_1_6"/>
          <p:cNvSpPr txBox="1"/>
          <p:nvPr/>
        </p:nvSpPr>
        <p:spPr>
          <a:xfrm>
            <a:off x="7254951" y="3471780"/>
            <a:ext cx="4419300" cy="27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b="1" lang="en-US" sz="3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Covid Case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</a:pP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LDA </a:t>
            </a: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(best param) and  </a:t>
            </a:r>
            <a:r>
              <a:rPr b="1"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t-SNE</a:t>
            </a:r>
            <a:r>
              <a:rPr lang="en-US"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for dimensionality reduction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/>
          <p:cNvSpPr txBox="1"/>
          <p:nvPr>
            <p:ph type="title"/>
          </p:nvPr>
        </p:nvSpPr>
        <p:spPr>
          <a:xfrm>
            <a:off x="235086" y="773687"/>
            <a:ext cx="380189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lay"/>
              <a:buNone/>
            </a:pPr>
            <a:r>
              <a:rPr b="1" lang="en-US"/>
              <a:t>Clustering Topic Modeling (BERTopic)</a:t>
            </a:r>
            <a:endParaRPr/>
          </a:p>
        </p:txBody>
      </p:sp>
      <p:pic>
        <p:nvPicPr>
          <p:cNvPr id="281" name="Google Shape;28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96938" y="390101"/>
            <a:ext cx="7116168" cy="6077798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5"/>
          <p:cNvSpPr txBox="1"/>
          <p:nvPr/>
        </p:nvSpPr>
        <p:spPr>
          <a:xfrm>
            <a:off x="446615" y="3560881"/>
            <a:ext cx="3378836" cy="16619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Customer Support Case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BERTopic and  </a:t>
            </a: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UMAP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dimensionality reduction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 txBox="1"/>
          <p:nvPr>
            <p:ph type="title"/>
          </p:nvPr>
        </p:nvSpPr>
        <p:spPr>
          <a:xfrm>
            <a:off x="235086" y="773687"/>
            <a:ext cx="380189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lay"/>
              <a:buNone/>
            </a:pPr>
            <a:r>
              <a:rPr b="1" lang="en-US"/>
              <a:t>Clustering Topic Modeling (BERTopic)</a:t>
            </a:r>
            <a:endParaRPr/>
          </a:p>
        </p:txBody>
      </p:sp>
      <p:sp>
        <p:nvSpPr>
          <p:cNvPr id="288" name="Google Shape;288;p36"/>
          <p:cNvSpPr txBox="1"/>
          <p:nvPr/>
        </p:nvSpPr>
        <p:spPr>
          <a:xfrm>
            <a:off x="446615" y="3560881"/>
            <a:ext cx="3378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Covid Case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BERTopic and </a:t>
            </a: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UMAP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dimensionality reduction</a:t>
            </a:r>
            <a:endParaRPr/>
          </a:p>
        </p:txBody>
      </p:sp>
      <p:pic>
        <p:nvPicPr>
          <p:cNvPr id="289" name="Google Shape;289;p3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6692" y="367126"/>
            <a:ext cx="7202142" cy="6123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8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Named Entity Recognition - Overview</a:t>
            </a:r>
            <a:endParaRPr b="1"/>
          </a:p>
        </p:txBody>
      </p:sp>
      <p:sp>
        <p:nvSpPr>
          <p:cNvPr id="295" name="Google Shape;295;p38"/>
          <p:cNvSpPr txBox="1"/>
          <p:nvPr>
            <p:ph idx="1" type="body"/>
          </p:nvPr>
        </p:nvSpPr>
        <p:spPr>
          <a:xfrm>
            <a:off x="415600" y="1333433"/>
            <a:ext cx="11360800" cy="28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2500" lnSpcReduction="10000"/>
          </a:bodyPr>
          <a:lstStyle/>
          <a:p>
            <a:pPr indent="-457188" lvl="0" marL="60958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9498"/>
              <a:buChar char="●"/>
            </a:pPr>
            <a:r>
              <a:rPr lang="en-US">
                <a:solidFill>
                  <a:schemeClr val="dk1"/>
                </a:solidFill>
              </a:rPr>
              <a:t>Treated as a token classification problem.</a:t>
            </a:r>
            <a:endParaRPr>
              <a:solidFill>
                <a:schemeClr val="dk1"/>
              </a:solidFill>
            </a:endParaRPr>
          </a:p>
          <a:p>
            <a:pPr indent="-457188" lvl="0" marL="60958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9498"/>
              <a:buChar char="●"/>
            </a:pPr>
            <a:r>
              <a:rPr lang="en-US">
                <a:solidFill>
                  <a:schemeClr val="dk1"/>
                </a:solidFill>
              </a:rPr>
              <a:t>We decided to showcase the implementation of methods spanning across the 3 most recent phases of NER research’s evolution. </a:t>
            </a:r>
            <a:endParaRPr>
              <a:solidFill>
                <a:schemeClr val="dk1"/>
              </a:solidFill>
            </a:endParaRPr>
          </a:p>
          <a:p>
            <a:pPr indent="-457188" lvl="0" marL="60958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9498"/>
              <a:buChar char="●"/>
            </a:pPr>
            <a:r>
              <a:rPr lang="en-US">
                <a:solidFill>
                  <a:schemeClr val="dk1"/>
                </a:solidFill>
              </a:rPr>
              <a:t>Our pipeline was optimized to be applied to the ‘uns_covid1’ dataset, which contains tweets related to the recent coronavirus pandemic. </a:t>
            </a:r>
            <a:endParaRPr>
              <a:solidFill>
                <a:schemeClr val="dk1"/>
              </a:solidFill>
            </a:endParaRPr>
          </a:p>
          <a:p>
            <a:pPr indent="-457188" lvl="0" marL="60958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9498"/>
              <a:buChar char="●"/>
            </a:pPr>
            <a:r>
              <a:rPr lang="en-US">
                <a:solidFill>
                  <a:schemeClr val="dk1"/>
                </a:solidFill>
              </a:rPr>
              <a:t>Annotation schema: 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6" name="Google Shape;296;p38"/>
          <p:cNvSpPr/>
          <p:nvPr/>
        </p:nvSpPr>
        <p:spPr>
          <a:xfrm>
            <a:off x="5410379" y="5975833"/>
            <a:ext cx="3438000" cy="892000"/>
          </a:xfrm>
          <a:prstGeom prst="chevron">
            <a:avLst>
              <a:gd fmla="val 50000" name="adj"/>
            </a:avLst>
          </a:prstGeom>
          <a:solidFill>
            <a:srgbClr val="D83729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7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Deep Learning-Based Approaches</a:t>
            </a:r>
            <a:endParaRPr sz="1867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7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38"/>
          <p:cNvSpPr/>
          <p:nvPr/>
        </p:nvSpPr>
        <p:spPr>
          <a:xfrm>
            <a:off x="-12735" y="5976133"/>
            <a:ext cx="3150800" cy="892000"/>
          </a:xfrm>
          <a:prstGeom prst="homePlate">
            <a:avLst>
              <a:gd fmla="val 50000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Rules-Based Approaches</a:t>
            </a:r>
            <a:endParaRPr sz="1867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p38"/>
          <p:cNvSpPr/>
          <p:nvPr/>
        </p:nvSpPr>
        <p:spPr>
          <a:xfrm>
            <a:off x="2736467" y="5975833"/>
            <a:ext cx="3066000" cy="892000"/>
          </a:xfrm>
          <a:prstGeom prst="chevron">
            <a:avLst>
              <a:gd fmla="val 50000" name="adj"/>
            </a:avLst>
          </a:prstGeom>
          <a:solidFill>
            <a:srgbClr val="F1C23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Statistical Approaches</a:t>
            </a:r>
            <a:endParaRPr sz="1867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8"/>
          <p:cNvSpPr/>
          <p:nvPr/>
        </p:nvSpPr>
        <p:spPr>
          <a:xfrm>
            <a:off x="8459567" y="5975833"/>
            <a:ext cx="3732400" cy="892000"/>
          </a:xfrm>
          <a:prstGeom prst="chevron">
            <a:avLst>
              <a:gd fmla="val 50000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Transformer Models</a:t>
            </a:r>
            <a:endParaRPr sz="1867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00" name="Google Shape;300;p38"/>
          <p:cNvGraphicFramePr/>
          <p:nvPr/>
        </p:nvGraphicFramePr>
        <p:xfrm>
          <a:off x="1270000" y="41954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{A0786851-3BE1-46E0-B803-9213402F30BD}</a:tableStyleId>
              </a:tblPr>
              <a:tblGrid>
                <a:gridCol w="2413000"/>
                <a:gridCol w="2413000"/>
                <a:gridCol w="2413000"/>
                <a:gridCol w="2413000"/>
              </a:tblGrid>
              <a:tr h="528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900" u="none" cap="none" strike="noStrike"/>
                        <a:t>‘generic’</a:t>
                      </a:r>
                      <a:endParaRPr sz="1900" u="none" cap="none" strike="noStrike"/>
                    </a:p>
                  </a:txBody>
                  <a:tcPr marT="121900" marB="121900" marR="121900" marL="121900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900" u="none" cap="none" strike="noStrike"/>
                        <a:t>‘medical-conditions’</a:t>
                      </a:r>
                      <a:endParaRPr sz="1900" u="none" cap="none" strike="noStrike"/>
                    </a:p>
                  </a:txBody>
                  <a:tcPr marT="121900" marB="121900" marR="121900" marL="121900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900" u="none" cap="none" strike="noStrike"/>
                        <a:t>‘symptoms’</a:t>
                      </a:r>
                      <a:endParaRPr sz="1900" u="none" cap="none" strike="noStrike"/>
                    </a:p>
                  </a:txBody>
                  <a:tcPr marT="121900" marB="121900" marR="121900" marL="121900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900" u="none" cap="none" strike="noStrike"/>
                        <a:t>‘treatments’</a:t>
                      </a:r>
                      <a:endParaRPr sz="1900" u="none" cap="none" strike="noStrike"/>
                    </a:p>
                  </a:txBody>
                  <a:tcPr marT="121900" marB="121900" marR="121900" marL="121900" anchor="ctr">
                    <a:solidFill>
                      <a:srgbClr val="CAD1D8"/>
                    </a:solidFill>
                  </a:tcPr>
                </a:tc>
              </a:tr>
              <a:tr h="528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900" u="none" cap="none" strike="noStrike"/>
                        <a:t>‘organizations’</a:t>
                      </a:r>
                      <a:endParaRPr sz="1900" u="none" cap="none" strike="noStrike"/>
                    </a:p>
                  </a:txBody>
                  <a:tcPr marT="121900" marB="121900" marR="121900" marL="121900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900" u="none" cap="none" strike="noStrike"/>
                        <a:t>‘policies’</a:t>
                      </a:r>
                      <a:endParaRPr sz="1900" u="none" cap="none" strike="noStrike"/>
                    </a:p>
                  </a:txBody>
                  <a:tcPr marT="121900" marB="121900" marR="121900" marL="121900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900" u="none" cap="none" strike="noStrike"/>
                        <a:t>‘metrics’</a:t>
                      </a:r>
                      <a:endParaRPr sz="1900" u="none" cap="none" strike="noStrike"/>
                    </a:p>
                  </a:txBody>
                  <a:tcPr marT="121900" marB="121900" marR="121900" marL="121900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900" u="none" cap="none" strike="noStrike"/>
                    </a:p>
                  </a:txBody>
                  <a:tcPr marT="121900" marB="121900" marR="121900" marL="121900" anchor="ctr">
                    <a:solidFill>
                      <a:srgbClr val="CAD1D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3600"/>
              <a:t>Named Entity Recognition - Creating Annotated Data</a:t>
            </a:r>
            <a:endParaRPr b="1" sz="3600"/>
          </a:p>
        </p:txBody>
      </p:sp>
      <p:sp>
        <p:nvSpPr>
          <p:cNvPr id="306" name="Google Shape;306;p39"/>
          <p:cNvSpPr txBox="1"/>
          <p:nvPr>
            <p:ph idx="1" type="body"/>
          </p:nvPr>
        </p:nvSpPr>
        <p:spPr>
          <a:xfrm>
            <a:off x="415600" y="1333433"/>
            <a:ext cx="11360800" cy="32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2500" lnSpcReduction="10000"/>
          </a:bodyPr>
          <a:lstStyle/>
          <a:p>
            <a:pPr indent="-457188" lvl="0" marL="60958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9498"/>
              <a:buChar char="●"/>
            </a:pPr>
            <a:r>
              <a:rPr lang="en-US">
                <a:solidFill>
                  <a:schemeClr val="dk1"/>
                </a:solidFill>
              </a:rPr>
              <a:t>We avoided manually annotating samples so as to do it at scale based on the development of sophisticated RegEx patterns. </a:t>
            </a:r>
            <a:endParaRPr>
              <a:solidFill>
                <a:schemeClr val="dk1"/>
              </a:solidFill>
            </a:endParaRPr>
          </a:p>
          <a:p>
            <a:pPr indent="-423323" lvl="1" marL="121917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3063"/>
              <a:buChar char="○"/>
            </a:pPr>
            <a:r>
              <a:rPr lang="en-US">
                <a:solidFill>
                  <a:schemeClr val="dk1"/>
                </a:solidFill>
              </a:rPr>
              <a:t>InstructGPT (through OpenAI’s API) helped us explore keywords.</a:t>
            </a:r>
            <a:endParaRPr>
              <a:solidFill>
                <a:schemeClr val="dk1"/>
              </a:solidFill>
            </a:endParaRPr>
          </a:p>
          <a:p>
            <a:pPr indent="-423323" lvl="1" marL="121917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3063"/>
              <a:buChar char="○"/>
            </a:pPr>
            <a:r>
              <a:rPr lang="en-US">
                <a:solidFill>
                  <a:schemeClr val="dk1"/>
                </a:solidFill>
              </a:rPr>
              <a:t>WordNet’s “synsets” (through NLTK) helped us enrich them.</a:t>
            </a:r>
            <a:endParaRPr>
              <a:solidFill>
                <a:schemeClr val="dk1"/>
              </a:solidFill>
            </a:endParaRPr>
          </a:p>
          <a:p>
            <a:pPr indent="-423323" lvl="1" marL="121917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3063"/>
              <a:buChar char="○"/>
            </a:pPr>
            <a:r>
              <a:rPr lang="en-US">
                <a:solidFill>
                  <a:schemeClr val="dk1"/>
                </a:solidFill>
              </a:rPr>
              <a:t>Manual inspection ensured the quality of our annotated data.</a:t>
            </a:r>
            <a:endParaRPr>
              <a:solidFill>
                <a:schemeClr val="dk1"/>
              </a:solidFill>
            </a:endParaRPr>
          </a:p>
          <a:p>
            <a:pPr indent="-423323" lvl="1" marL="121917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3063"/>
              <a:buChar char="○"/>
            </a:pPr>
            <a:r>
              <a:rPr lang="en-US">
                <a:solidFill>
                  <a:schemeClr val="dk1"/>
                </a:solidFill>
              </a:rPr>
              <a:t>Developed function to produce the same result as the NER annotator. </a:t>
            </a:r>
            <a:endParaRPr>
              <a:solidFill>
                <a:schemeClr val="dk1"/>
              </a:solidFill>
            </a:endParaRPr>
          </a:p>
          <a:p>
            <a:pPr indent="-423323" lvl="1" marL="121917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3063"/>
              <a:buChar char="○"/>
            </a:pPr>
            <a:r>
              <a:rPr lang="en-US">
                <a:solidFill>
                  <a:schemeClr val="dk1"/>
                </a:solidFill>
              </a:rPr>
              <a:t>Developed function to convert the previous into the .spacy format required for SpaCy model (re)training.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07" name="Google Shape;30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9100" y="4694000"/>
            <a:ext cx="6853800" cy="45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3200" y="5413867"/>
            <a:ext cx="11785600" cy="434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>
            <p:ph type="title"/>
          </p:nvPr>
        </p:nvSpPr>
        <p:spPr>
          <a:xfrm>
            <a:off x="230525" y="2885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InstructGPT</a:t>
            </a:r>
            <a:endParaRPr b="1"/>
          </a:p>
        </p:txBody>
      </p:sp>
      <p:pic>
        <p:nvPicPr>
          <p:cNvPr id="314" name="Google Shape;31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98901" y="686867"/>
            <a:ext cx="8893100" cy="617113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0"/>
          <p:cNvSpPr txBox="1"/>
          <p:nvPr/>
        </p:nvSpPr>
        <p:spPr>
          <a:xfrm>
            <a:off x="-141233" y="1235300"/>
            <a:ext cx="3345200" cy="22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Suitable for tasks which demand the adherence to strict rules (either for the nature of the results or their presentation).</a:t>
            </a:r>
            <a:endParaRPr sz="18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1"/>
          <p:cNvSpPr txBox="1"/>
          <p:nvPr>
            <p:ph type="title"/>
          </p:nvPr>
        </p:nvSpPr>
        <p:spPr>
          <a:xfrm>
            <a:off x="415600" y="318433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Important Note</a:t>
            </a:r>
            <a:endParaRPr b="1"/>
          </a:p>
        </p:txBody>
      </p:sp>
      <p:pic>
        <p:nvPicPr>
          <p:cNvPr id="321" name="Google Shape;32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7200" y="292101"/>
            <a:ext cx="7924800" cy="636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1"/>
          <p:cNvSpPr txBox="1"/>
          <p:nvPr/>
        </p:nvSpPr>
        <p:spPr>
          <a:xfrm>
            <a:off x="196400" y="1125967"/>
            <a:ext cx="3954000" cy="28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06389" lvl="0" marL="60958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Significant ‘class’ imbalances do exist. However, we chose not to address them except for minor steps of precaution in the case of statistical NER.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389" lvl="0" marL="60958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Selective undersampling cannot be an option under conditions of: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389" lvl="1" marL="121917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limited human resources are available 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389" lvl="1" marL="121917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avoiding mislabelling is of paramount importance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389" lvl="1" marL="121917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Low-resource languages where there is no sufficient number of available training samples 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 which represent most actual research cases =&gt; interesting to compare models’ performance in such a setting (500 unbalanced samples)</a:t>
            </a:r>
            <a:endParaRPr b="1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2"/>
          <p:cNvSpPr txBox="1"/>
          <p:nvPr>
            <p:ph type="title"/>
          </p:nvPr>
        </p:nvSpPr>
        <p:spPr>
          <a:xfrm>
            <a:off x="415600" y="318433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3600"/>
              <a:t>Named Entity Recognition - Maximum Entropy Model</a:t>
            </a:r>
            <a:endParaRPr b="1" sz="3600"/>
          </a:p>
        </p:txBody>
      </p:sp>
      <p:grpSp>
        <p:nvGrpSpPr>
          <p:cNvPr id="328" name="Google Shape;328;p42"/>
          <p:cNvGrpSpPr/>
          <p:nvPr/>
        </p:nvGrpSpPr>
        <p:grpSpPr>
          <a:xfrm>
            <a:off x="563000" y="1645100"/>
            <a:ext cx="11089599" cy="4756858"/>
            <a:chOff x="0" y="637"/>
            <a:chExt cx="11089599" cy="5222725"/>
          </a:xfrm>
        </p:grpSpPr>
        <p:sp>
          <p:nvSpPr>
            <p:cNvPr id="329" name="Google Shape;329;p42"/>
            <p:cNvSpPr/>
            <p:nvPr/>
          </p:nvSpPr>
          <p:spPr>
            <a:xfrm>
              <a:off x="0" y="637"/>
              <a:ext cx="11089599" cy="1492207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2"/>
            <p:cNvSpPr/>
            <p:nvPr/>
          </p:nvSpPr>
          <p:spPr>
            <a:xfrm>
              <a:off x="451392" y="336384"/>
              <a:ext cx="820713" cy="820713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2"/>
            <p:cNvSpPr/>
            <p:nvPr/>
          </p:nvSpPr>
          <p:spPr>
            <a:xfrm>
              <a:off x="1723499" y="637"/>
              <a:ext cx="936610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2"/>
            <p:cNvSpPr txBox="1"/>
            <p:nvPr/>
          </p:nvSpPr>
          <p:spPr>
            <a:xfrm>
              <a:off x="1723499" y="637"/>
              <a:ext cx="936610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7925" lIns="157925" spcFirstLastPara="1" rIns="157925" wrap="square" tIns="1579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Based on scikit-learn’s ‘LogisticRegression’ class.</a:t>
              </a:r>
              <a:endParaRPr/>
            </a:p>
          </p:txBody>
        </p:sp>
        <p:sp>
          <p:nvSpPr>
            <p:cNvPr id="333" name="Google Shape;333;p42"/>
            <p:cNvSpPr/>
            <p:nvPr/>
          </p:nvSpPr>
          <p:spPr>
            <a:xfrm>
              <a:off x="0" y="1865896"/>
              <a:ext cx="11089599" cy="1492207"/>
            </a:xfrm>
            <a:prstGeom prst="roundRect">
              <a:avLst>
                <a:gd fmla="val 10000" name="adj"/>
              </a:avLst>
            </a:prstGeom>
            <a:solidFill>
              <a:srgbClr val="CAD1D8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42"/>
            <p:cNvSpPr/>
            <p:nvPr/>
          </p:nvSpPr>
          <p:spPr>
            <a:xfrm>
              <a:off x="451392" y="2201643"/>
              <a:ext cx="820713" cy="820713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2"/>
            <p:cNvSpPr/>
            <p:nvPr/>
          </p:nvSpPr>
          <p:spPr>
            <a:xfrm>
              <a:off x="1723499" y="1865896"/>
              <a:ext cx="499032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2"/>
            <p:cNvSpPr txBox="1"/>
            <p:nvPr/>
          </p:nvSpPr>
          <p:spPr>
            <a:xfrm>
              <a:off x="1723499" y="1865896"/>
              <a:ext cx="499032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7925" lIns="157925" spcFirstLastPara="1" rIns="157925" wrap="square" tIns="1579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Model input: not just information on the surrounding tokens, but also on other features we might have extracted (e.g. POS-related)</a:t>
              </a:r>
              <a:endParaRPr/>
            </a:p>
          </p:txBody>
        </p:sp>
        <p:sp>
          <p:nvSpPr>
            <p:cNvPr id="337" name="Google Shape;337;p42"/>
            <p:cNvSpPr/>
            <p:nvPr/>
          </p:nvSpPr>
          <p:spPr>
            <a:xfrm>
              <a:off x="6713819" y="1865896"/>
              <a:ext cx="437578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2"/>
            <p:cNvSpPr txBox="1"/>
            <p:nvPr/>
          </p:nvSpPr>
          <p:spPr>
            <a:xfrm>
              <a:off x="6713819" y="1865896"/>
              <a:ext cx="437578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7925" lIns="157925" spcFirstLastPara="1" rIns="157925" wrap="square" tIns="1579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lang="en-US" sz="1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We only take into account the NER labels of surrounding tokens to match the settings of later models. </a:t>
              </a:r>
              <a:endParaRPr/>
            </a:p>
          </p:txBody>
        </p:sp>
        <p:sp>
          <p:nvSpPr>
            <p:cNvPr id="339" name="Google Shape;339;p42"/>
            <p:cNvSpPr/>
            <p:nvPr/>
          </p:nvSpPr>
          <p:spPr>
            <a:xfrm>
              <a:off x="0" y="3731155"/>
              <a:ext cx="11089599" cy="1492207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2"/>
            <p:cNvSpPr/>
            <p:nvPr/>
          </p:nvSpPr>
          <p:spPr>
            <a:xfrm>
              <a:off x="451392" y="4066901"/>
              <a:ext cx="820713" cy="820713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2"/>
            <p:cNvSpPr/>
            <p:nvPr/>
          </p:nvSpPr>
          <p:spPr>
            <a:xfrm>
              <a:off x="1723499" y="3731155"/>
              <a:ext cx="499032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2"/>
            <p:cNvSpPr txBox="1"/>
            <p:nvPr/>
          </p:nvSpPr>
          <p:spPr>
            <a:xfrm>
              <a:off x="1723499" y="3731155"/>
              <a:ext cx="499032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7925" lIns="157925" spcFirstLastPara="1" rIns="157925" wrap="square" tIns="1579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The weights on features are applied based on the estimation of a probability distribution aligning with the Maximum Likelihood distribution.</a:t>
              </a:r>
              <a:endParaRPr/>
            </a:p>
          </p:txBody>
        </p:sp>
        <p:sp>
          <p:nvSpPr>
            <p:cNvPr id="343" name="Google Shape;343;p42"/>
            <p:cNvSpPr/>
            <p:nvPr/>
          </p:nvSpPr>
          <p:spPr>
            <a:xfrm>
              <a:off x="6713819" y="3731155"/>
              <a:ext cx="437578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42"/>
            <p:cNvSpPr txBox="1"/>
            <p:nvPr/>
          </p:nvSpPr>
          <p:spPr>
            <a:xfrm>
              <a:off x="6713819" y="3731155"/>
              <a:ext cx="4375780" cy="14922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7925" lIns="157925" spcFirstLastPara="1" rIns="157925" wrap="square" tIns="1579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lang="en-US" sz="1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Makes no overt assumptions on the training set - less prone to overfitting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Text Pre-Processing - Overview &amp; Methodology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t/>
            </a:r>
            <a:endParaRPr/>
          </a:p>
        </p:txBody>
      </p:sp>
      <p:sp>
        <p:nvSpPr>
          <p:cNvPr id="126" name="Google Shape;126;p4"/>
          <p:cNvSpPr txBox="1"/>
          <p:nvPr/>
        </p:nvSpPr>
        <p:spPr>
          <a:xfrm>
            <a:off x="544600" y="1487867"/>
            <a:ext cx="11102700" cy="5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 the samples we worked with across datasets came from tweets.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uniform pre-processing on their raw text columns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 the same time: extraction of features of linguistic interest (as in the number of Part of Speech-POS and Named Entity instances per text) to use in later operations.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Dropped specific symbols and punctuation marks not bearing contextual information, as well as stop-words (&lt;=4 characters) and short words.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Important: Tweets typically contain informal language usage =&gt; prone to spelling errors =&gt; increased randomness =&gt; spelling error correction.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3"/>
          <p:cNvSpPr txBox="1"/>
          <p:nvPr>
            <p:ph type="title"/>
          </p:nvPr>
        </p:nvSpPr>
        <p:spPr>
          <a:xfrm>
            <a:off x="415600" y="318433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3600"/>
              <a:t>Named Entity Recognition - Transformer-Based NER</a:t>
            </a:r>
            <a:endParaRPr b="1" sz="3600"/>
          </a:p>
        </p:txBody>
      </p:sp>
      <p:grpSp>
        <p:nvGrpSpPr>
          <p:cNvPr id="350" name="Google Shape;350;p43"/>
          <p:cNvGrpSpPr/>
          <p:nvPr/>
        </p:nvGrpSpPr>
        <p:grpSpPr>
          <a:xfrm>
            <a:off x="2139396" y="1524244"/>
            <a:ext cx="7936806" cy="5195274"/>
            <a:chOff x="1576396" y="561207"/>
            <a:chExt cx="7936806" cy="5195274"/>
          </a:xfrm>
        </p:grpSpPr>
        <p:sp>
          <p:nvSpPr>
            <p:cNvPr id="351" name="Google Shape;351;p43"/>
            <p:cNvSpPr/>
            <p:nvPr/>
          </p:nvSpPr>
          <p:spPr>
            <a:xfrm>
              <a:off x="5184036" y="3655030"/>
              <a:ext cx="721527" cy="1551285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9050">
              <a:solidFill>
                <a:srgbClr val="0D4C67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52" name="Google Shape;352;p43"/>
            <p:cNvSpPr/>
            <p:nvPr/>
          </p:nvSpPr>
          <p:spPr>
            <a:xfrm>
              <a:off x="5184036" y="3609310"/>
              <a:ext cx="721527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19050">
              <a:solidFill>
                <a:srgbClr val="0D4C67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53" name="Google Shape;353;p43"/>
            <p:cNvSpPr/>
            <p:nvPr/>
          </p:nvSpPr>
          <p:spPr>
            <a:xfrm>
              <a:off x="5184036" y="2103744"/>
              <a:ext cx="721527" cy="1551285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9050">
              <a:solidFill>
                <a:srgbClr val="0D4C67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54" name="Google Shape;354;p43"/>
            <p:cNvSpPr/>
            <p:nvPr/>
          </p:nvSpPr>
          <p:spPr>
            <a:xfrm>
              <a:off x="1576396" y="561206"/>
              <a:ext cx="3607500" cy="1100400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43"/>
            <p:cNvSpPr txBox="1"/>
            <p:nvPr/>
          </p:nvSpPr>
          <p:spPr>
            <a:xfrm>
              <a:off x="1576409" y="561206"/>
              <a:ext cx="3607500" cy="11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25" lIns="13325" spcFirstLastPara="1" rIns="13325" wrap="square" tIns="133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Based on (re)training of SpaCy models utilizing the ‘transformers’ architecture.</a:t>
              </a:r>
              <a:endParaRPr/>
            </a:p>
          </p:txBody>
        </p:sp>
        <p:sp>
          <p:nvSpPr>
            <p:cNvPr id="356" name="Google Shape;356;p43"/>
            <p:cNvSpPr/>
            <p:nvPr/>
          </p:nvSpPr>
          <p:spPr>
            <a:xfrm>
              <a:off x="1576396" y="1839592"/>
              <a:ext cx="3607500" cy="1100400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43"/>
            <p:cNvSpPr txBox="1"/>
            <p:nvPr/>
          </p:nvSpPr>
          <p:spPr>
            <a:xfrm>
              <a:off x="1576471" y="1839579"/>
              <a:ext cx="3607500" cy="11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25" lIns="13325" spcFirstLastPara="1" rIns="13325" wrap="square" tIns="133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Improvising on the pre-trained vectors of ‘en_core_web_sm’ to avoid long execution time.</a:t>
              </a:r>
              <a:endParaRPr/>
            </a:p>
          </p:txBody>
        </p:sp>
        <p:sp>
          <p:nvSpPr>
            <p:cNvPr id="358" name="Google Shape;358;p43"/>
            <p:cNvSpPr/>
            <p:nvPr/>
          </p:nvSpPr>
          <p:spPr>
            <a:xfrm>
              <a:off x="1576396" y="3104864"/>
              <a:ext cx="3607639" cy="1100330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3"/>
            <p:cNvSpPr txBox="1"/>
            <p:nvPr/>
          </p:nvSpPr>
          <p:spPr>
            <a:xfrm>
              <a:off x="1576396" y="3104864"/>
              <a:ext cx="3607639" cy="11003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25" lIns="13325" spcFirstLastPara="1" rIns="13325" wrap="square" tIns="133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Highly-customizable architecture options based on</a:t>
              </a:r>
              <a:endParaRPr/>
            </a:p>
          </p:txBody>
        </p:sp>
        <p:sp>
          <p:nvSpPr>
            <p:cNvPr id="360" name="Google Shape;360;p43"/>
            <p:cNvSpPr/>
            <p:nvPr/>
          </p:nvSpPr>
          <p:spPr>
            <a:xfrm>
              <a:off x="5905563" y="1553579"/>
              <a:ext cx="3607639" cy="1100330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3"/>
            <p:cNvSpPr txBox="1"/>
            <p:nvPr/>
          </p:nvSpPr>
          <p:spPr>
            <a:xfrm>
              <a:off x="5905563" y="1553579"/>
              <a:ext cx="3607639" cy="11003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25" lIns="13325" spcFirstLastPara="1" rIns="13325" wrap="square" tIns="133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Optimization for CPU or GPU execution</a:t>
              </a:r>
              <a:endParaRPr/>
            </a:p>
          </p:txBody>
        </p:sp>
        <p:sp>
          <p:nvSpPr>
            <p:cNvPr id="362" name="Google Shape;362;p43"/>
            <p:cNvSpPr/>
            <p:nvPr/>
          </p:nvSpPr>
          <p:spPr>
            <a:xfrm>
              <a:off x="5905563" y="3104864"/>
              <a:ext cx="3607639" cy="1100330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3"/>
            <p:cNvSpPr txBox="1"/>
            <p:nvPr/>
          </p:nvSpPr>
          <p:spPr>
            <a:xfrm>
              <a:off x="5905563" y="3104864"/>
              <a:ext cx="3607639" cy="11003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25" lIns="13325" spcFirstLastPara="1" rIns="13325" wrap="square" tIns="133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Focus on accuracy or efficiency</a:t>
              </a:r>
              <a:endParaRPr/>
            </a:p>
          </p:txBody>
        </p:sp>
        <p:sp>
          <p:nvSpPr>
            <p:cNvPr id="364" name="Google Shape;364;p43"/>
            <p:cNvSpPr/>
            <p:nvPr/>
          </p:nvSpPr>
          <p:spPr>
            <a:xfrm>
              <a:off x="5905563" y="4656150"/>
              <a:ext cx="3607639" cy="1100330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3"/>
            <p:cNvSpPr txBox="1"/>
            <p:nvPr/>
          </p:nvSpPr>
          <p:spPr>
            <a:xfrm>
              <a:off x="5905563" y="4656150"/>
              <a:ext cx="3607639" cy="11003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25" lIns="13325" spcFirstLastPara="1" rIns="13325" wrap="square" tIns="133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Retraining an existing SpaCy model or training a model from scratch. </a:t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4"/>
          <p:cNvSpPr txBox="1"/>
          <p:nvPr>
            <p:ph type="title"/>
          </p:nvPr>
        </p:nvSpPr>
        <p:spPr>
          <a:xfrm>
            <a:off x="415600" y="318433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Named Entity Recognition - LLM-Based NER</a:t>
            </a:r>
            <a:endParaRPr b="1"/>
          </a:p>
        </p:txBody>
      </p:sp>
      <p:grpSp>
        <p:nvGrpSpPr>
          <p:cNvPr id="371" name="Google Shape;371;p44"/>
          <p:cNvGrpSpPr/>
          <p:nvPr/>
        </p:nvGrpSpPr>
        <p:grpSpPr>
          <a:xfrm>
            <a:off x="551200" y="2017538"/>
            <a:ext cx="11089599" cy="3526201"/>
            <a:chOff x="0" y="848899"/>
            <a:chExt cx="11089599" cy="3526201"/>
          </a:xfrm>
        </p:grpSpPr>
        <p:sp>
          <p:nvSpPr>
            <p:cNvPr id="372" name="Google Shape;372;p44"/>
            <p:cNvSpPr/>
            <p:nvPr/>
          </p:nvSpPr>
          <p:spPr>
            <a:xfrm>
              <a:off x="0" y="848899"/>
              <a:ext cx="11089599" cy="1567200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4"/>
            <p:cNvSpPr/>
            <p:nvPr/>
          </p:nvSpPr>
          <p:spPr>
            <a:xfrm>
              <a:off x="474078" y="1201519"/>
              <a:ext cx="861960" cy="86196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4"/>
            <p:cNvSpPr/>
            <p:nvPr/>
          </p:nvSpPr>
          <p:spPr>
            <a:xfrm>
              <a:off x="1810116" y="848899"/>
              <a:ext cx="9279483" cy="156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4"/>
            <p:cNvSpPr txBox="1"/>
            <p:nvPr/>
          </p:nvSpPr>
          <p:spPr>
            <a:xfrm>
              <a:off x="1810116" y="848899"/>
              <a:ext cx="9279483" cy="156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5850" lIns="165850" spcFirstLastPara="1" rIns="165850" wrap="square" tIns="165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Arial"/>
                <a:buNone/>
              </a:pPr>
              <a:r>
                <a:rPr lang="en-US" sz="25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We implemented a PromptNER algorithm based on its foundational paper. </a:t>
              </a:r>
              <a:endParaRPr/>
            </a:p>
          </p:txBody>
        </p:sp>
        <p:sp>
          <p:nvSpPr>
            <p:cNvPr id="376" name="Google Shape;376;p44"/>
            <p:cNvSpPr/>
            <p:nvPr/>
          </p:nvSpPr>
          <p:spPr>
            <a:xfrm>
              <a:off x="0" y="2807900"/>
              <a:ext cx="11089599" cy="1567200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4"/>
            <p:cNvSpPr/>
            <p:nvPr/>
          </p:nvSpPr>
          <p:spPr>
            <a:xfrm>
              <a:off x="474078" y="3160520"/>
              <a:ext cx="861960" cy="86196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4"/>
            <p:cNvSpPr/>
            <p:nvPr/>
          </p:nvSpPr>
          <p:spPr>
            <a:xfrm>
              <a:off x="1810116" y="2807900"/>
              <a:ext cx="9279483" cy="156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44"/>
            <p:cNvSpPr txBox="1"/>
            <p:nvPr/>
          </p:nvSpPr>
          <p:spPr>
            <a:xfrm>
              <a:off x="1810116" y="2807900"/>
              <a:ext cx="9279483" cy="156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5850" lIns="165850" spcFirstLastPara="1" rIns="165850" wrap="square" tIns="165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Arial"/>
                <a:buNone/>
              </a:pPr>
              <a:r>
                <a:rPr lang="en-US" sz="25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Underlying LLM utilized: DistilBERT (computationally efficient alternative implementation of BERT)</a:t>
              </a: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5"/>
          <p:cNvSpPr txBox="1"/>
          <p:nvPr>
            <p:ph type="title"/>
          </p:nvPr>
        </p:nvSpPr>
        <p:spPr>
          <a:xfrm>
            <a:off x="415650" y="102508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3600"/>
              <a:t>Named Entity Recognition - Results: Maximum Entropy</a:t>
            </a:r>
            <a:endParaRPr b="1" sz="3600"/>
          </a:p>
        </p:txBody>
      </p:sp>
      <p:sp>
        <p:nvSpPr>
          <p:cNvPr id="385" name="Google Shape;385;p45"/>
          <p:cNvSpPr txBox="1"/>
          <p:nvPr/>
        </p:nvSpPr>
        <p:spPr>
          <a:xfrm>
            <a:off x="-121183" y="1152167"/>
            <a:ext cx="11089500" cy="5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-US" sz="2500">
                <a:solidFill>
                  <a:schemeClr val="dk1"/>
                </a:solidFill>
              </a:rPr>
              <a:t>Very bad performance on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the under-represented classes. </a:t>
            </a:r>
            <a:endParaRPr sz="2500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-US" sz="2500">
                <a:solidFill>
                  <a:schemeClr val="dk1"/>
                </a:solidFill>
              </a:rPr>
              <a:t>It fell victim to the severe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class imbalances.</a:t>
            </a:r>
            <a:endParaRPr sz="2500">
              <a:solidFill>
                <a:schemeClr val="dk1"/>
              </a:solidFill>
            </a:endParaRPr>
          </a:p>
          <a:p>
            <a:pPr indent="0" lvl="0" marL="60958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386" name="Google Shape;38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68800" y="1612901"/>
            <a:ext cx="7924800" cy="524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200" y="1210767"/>
            <a:ext cx="11785605" cy="3642719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46"/>
          <p:cNvSpPr txBox="1"/>
          <p:nvPr>
            <p:ph type="title"/>
          </p:nvPr>
        </p:nvSpPr>
        <p:spPr>
          <a:xfrm>
            <a:off x="415600" y="318433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3600"/>
              <a:t>Named Entity Recognition - Results: Maximum Entropy</a:t>
            </a:r>
            <a:endParaRPr b="1" sz="3600"/>
          </a:p>
        </p:txBody>
      </p:sp>
      <p:sp>
        <p:nvSpPr>
          <p:cNvPr id="393" name="Google Shape;393;p46"/>
          <p:cNvSpPr txBox="1"/>
          <p:nvPr/>
        </p:nvSpPr>
        <p:spPr>
          <a:xfrm>
            <a:off x="0" y="4901534"/>
            <a:ext cx="12129600" cy="1887336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-440255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-US"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observed that hashtags were used before ‘generic’ covid-related terms either by news organizations or by people that just wanted their tweets to show on others’ feeds.</a:t>
            </a:r>
            <a:endParaRPr sz="21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0255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-US"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retained them since they denote a different use of such generic terms, and we wanted to try and get the model capture this contextual difference.</a:t>
            </a:r>
            <a:endParaRPr sz="21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0255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-US"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model didn’t do so (macro avg f1 score of 0.11 in ‘B-GENERIC’); transformers-based did.</a:t>
            </a:r>
            <a:endParaRPr sz="21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7"/>
          <p:cNvSpPr txBox="1"/>
          <p:nvPr>
            <p:ph type="title"/>
          </p:nvPr>
        </p:nvSpPr>
        <p:spPr>
          <a:xfrm>
            <a:off x="415600" y="318433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lang="en-US"/>
              <a:t>Named Entity Recognition - Results: SpaCy</a:t>
            </a:r>
            <a:endParaRPr/>
          </a:p>
        </p:txBody>
      </p:sp>
      <p:sp>
        <p:nvSpPr>
          <p:cNvPr id="399" name="Google Shape;399;p47"/>
          <p:cNvSpPr txBox="1"/>
          <p:nvPr/>
        </p:nvSpPr>
        <p:spPr>
          <a:xfrm>
            <a:off x="-90333" y="1152167"/>
            <a:ext cx="11089600" cy="5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Optimal SpaCy model: </a:t>
            </a: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base_config_en_gpu_accuracy_null.cfg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00" name="Google Shape;400;p47"/>
          <p:cNvGraphicFramePr/>
          <p:nvPr/>
        </p:nvGraphicFramePr>
        <p:xfrm>
          <a:off x="739967" y="183296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{A0786851-3BE1-46E0-B803-9213402F30BD}</a:tableStyleId>
              </a:tblPr>
              <a:tblGrid>
                <a:gridCol w="2210575"/>
                <a:gridCol w="1483200"/>
              </a:tblGrid>
              <a:tr h="367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training_n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500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67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dk1"/>
                          </a:solidFill>
                        </a:rPr>
                        <a:t>overall_precision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0.96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67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dk1"/>
                          </a:solidFill>
                        </a:rPr>
                        <a:t>overall_recall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>
                          <a:solidFill>
                            <a:schemeClr val="dk1"/>
                          </a:solidFill>
                        </a:rPr>
                        <a:t>1.00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dk1"/>
                          </a:solidFill>
                        </a:rPr>
                        <a:t>overall_f1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>
                          <a:solidFill>
                            <a:schemeClr val="dk1"/>
                          </a:solidFill>
                        </a:rPr>
                        <a:t>0.98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401" name="Google Shape;401;p47"/>
          <p:cNvSpPr txBox="1"/>
          <p:nvPr/>
        </p:nvSpPr>
        <p:spPr>
          <a:xfrm>
            <a:off x="5329300" y="2094833"/>
            <a:ext cx="6853600" cy="43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model performing the best on a Google-rented TPU was the:</a:t>
            </a:r>
            <a:endParaRPr sz="22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8721" lvl="0" marL="60958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lang="en-US" sz="22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gpu-optimized </a:t>
            </a:r>
            <a:endParaRPr sz="22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8721" lvl="0" marL="60958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lang="en-US" sz="22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focused on prediction accuracy and </a:t>
            </a:r>
            <a:endParaRPr sz="22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8721" lvl="0" marL="60958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lang="en-US" sz="22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taking no default spacy model into account.</a:t>
            </a:r>
            <a:endParaRPr sz="22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Good performance even in under-represented classes, and with limited training time and data.</a:t>
            </a:r>
            <a:endParaRPr sz="22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=&gt; true to the promises of the attention mechanism</a:t>
            </a:r>
            <a:endParaRPr b="1" sz="2267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02" name="Google Shape;402;p47"/>
          <p:cNvGraphicFramePr/>
          <p:nvPr/>
        </p:nvGraphicFramePr>
        <p:xfrm>
          <a:off x="180200" y="3910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{A0786851-3BE1-46E0-B803-9213402F30BD}</a:tableStyleId>
              </a:tblPr>
              <a:tblGrid>
                <a:gridCol w="2433675"/>
                <a:gridCol w="1141525"/>
                <a:gridCol w="645125"/>
                <a:gridCol w="865625"/>
              </a:tblGrid>
              <a:tr h="334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Label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prec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rec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F1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34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GENERIC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0.99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0.99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34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METRICS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0.96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0.98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34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TREATMENTS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34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MEDICAL-CONDITIONS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34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ORGANIZATION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0.95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0.98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34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POLICIES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0.85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0.92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34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SYMPTOMS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cap="none" strike="noStrike"/>
                        <a:t>1</a:t>
                      </a:r>
                      <a:endParaRPr sz="16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00" y="2171333"/>
            <a:ext cx="12090197" cy="8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900" y="1271768"/>
            <a:ext cx="12090200" cy="762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900" y="3131101"/>
            <a:ext cx="12090197" cy="762833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8"/>
          <p:cNvSpPr txBox="1"/>
          <p:nvPr>
            <p:ph type="title"/>
          </p:nvPr>
        </p:nvSpPr>
        <p:spPr>
          <a:xfrm>
            <a:off x="415600" y="318433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Named Entity Recognition - Results: SpaCy</a:t>
            </a:r>
            <a:endParaRPr b="1"/>
          </a:p>
        </p:txBody>
      </p:sp>
      <p:sp>
        <p:nvSpPr>
          <p:cNvPr id="411" name="Google Shape;411;p48"/>
          <p:cNvSpPr txBox="1"/>
          <p:nvPr/>
        </p:nvSpPr>
        <p:spPr>
          <a:xfrm>
            <a:off x="95400" y="4652400"/>
            <a:ext cx="11986400" cy="12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40255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-US"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a very good job at ‘metrics’ cases; very mixed training annotations between containing numbers and not, so most of the times it captured just ‘cases/patients/…’.</a:t>
            </a:r>
            <a:endParaRPr sz="21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0255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-US"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Should have only considered cases of “(number) cases/deaths/patients“ in the underlying annotation patterns. </a:t>
            </a:r>
            <a:endParaRPr sz="21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2" name="Google Shape;412;p4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900" y="4030700"/>
            <a:ext cx="5006133" cy="42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9"/>
          <p:cNvSpPr txBox="1"/>
          <p:nvPr>
            <p:ph type="title"/>
          </p:nvPr>
        </p:nvSpPr>
        <p:spPr>
          <a:xfrm>
            <a:off x="415600" y="318433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Named Entity Recognition - Results: PromptNER</a:t>
            </a:r>
            <a:endParaRPr b="1"/>
          </a:p>
        </p:txBody>
      </p:sp>
      <p:sp>
        <p:nvSpPr>
          <p:cNvPr id="418" name="Google Shape;418;p49"/>
          <p:cNvSpPr txBox="1"/>
          <p:nvPr/>
        </p:nvSpPr>
        <p:spPr>
          <a:xfrm>
            <a:off x="-90334" y="1152167"/>
            <a:ext cx="12142903" cy="5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15239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3 few-shot examples, our PromptNER model failed to produce any annotations. </a:t>
            </a:r>
            <a:endParaRPr/>
          </a:p>
        </p:txBody>
      </p:sp>
      <p:graphicFrame>
        <p:nvGraphicFramePr>
          <p:cNvPr id="419" name="Google Shape;419;p49"/>
          <p:cNvGraphicFramePr/>
          <p:nvPr/>
        </p:nvGraphicFramePr>
        <p:xfrm>
          <a:off x="334133" y="1852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{A0786851-3BE1-46E0-B803-9213402F30BD}</a:tableStyleId>
              </a:tblPr>
              <a:tblGrid>
                <a:gridCol w="1786725"/>
                <a:gridCol w="1327300"/>
                <a:gridCol w="986975"/>
                <a:gridCol w="918900"/>
                <a:gridCol w="1225200"/>
              </a:tblGrid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Metric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precision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recall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f1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support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CONDITIONS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2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GENERIC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113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METRICS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12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POLICIES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10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TREATMENTS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1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SYMPTOMS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5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across_prec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across_rec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across_f1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6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across_acc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0.9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0.9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0.9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0.9</a:t>
                      </a:r>
                      <a:endParaRPr sz="1700" u="none" cap="none" strike="noStrike"/>
                    </a:p>
                  </a:txBody>
                  <a:tcPr marT="33875" marB="33875" marR="33875" marL="338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420" name="Google Shape;420;p49"/>
          <p:cNvSpPr txBox="1"/>
          <p:nvPr/>
        </p:nvSpPr>
        <p:spPr>
          <a:xfrm>
            <a:off x="7057000" y="2073900"/>
            <a:ext cx="4719600" cy="31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could try refining our prompt and/or consider alternative underlying LLMs.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0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lang="en-US"/>
              <a:t>Machine Translation - Overview</a:t>
            </a:r>
            <a:endParaRPr/>
          </a:p>
        </p:txBody>
      </p:sp>
      <p:grpSp>
        <p:nvGrpSpPr>
          <p:cNvPr id="426" name="Google Shape;426;p50"/>
          <p:cNvGrpSpPr/>
          <p:nvPr/>
        </p:nvGrpSpPr>
        <p:grpSpPr>
          <a:xfrm>
            <a:off x="6908039" y="4566855"/>
            <a:ext cx="3066031" cy="841984"/>
            <a:chOff x="4508179" y="2928690"/>
            <a:chExt cx="2299523" cy="631488"/>
          </a:xfrm>
        </p:grpSpPr>
        <p:sp>
          <p:nvSpPr>
            <p:cNvPr id="427" name="Google Shape;427;p50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28" name="Google Shape;428;p50"/>
            <p:cNvGrpSpPr/>
            <p:nvPr/>
          </p:nvGrpSpPr>
          <p:grpSpPr>
            <a:xfrm>
              <a:off x="4508179" y="2928690"/>
              <a:ext cx="692700" cy="631488"/>
              <a:chOff x="4508179" y="2928690"/>
              <a:chExt cx="692700" cy="631488"/>
            </a:xfrm>
          </p:grpSpPr>
          <p:cxnSp>
            <p:nvCxnSpPr>
              <p:cNvPr id="429" name="Google Shape;429;p50"/>
              <p:cNvCxnSpPr/>
              <p:nvPr/>
            </p:nvCxnSpPr>
            <p:spPr>
              <a:xfrm>
                <a:off x="4854516" y="2928690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430" name="Google Shape;430;p50"/>
              <p:cNvSpPr txBox="1"/>
              <p:nvPr/>
            </p:nvSpPr>
            <p:spPr>
              <a:xfrm>
                <a:off x="4508179" y="3188778"/>
                <a:ext cx="6927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1900" lIns="121900" spcFirstLastPara="1" rIns="121900" wrap="square" tIns="121900">
                <a:noAutofit/>
              </a:bodyPr>
              <a:lstStyle/>
              <a:p>
                <a:pPr indent="0" lvl="0" marL="0" marR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2133"/>
                  </a:spcAft>
                  <a:buNone/>
                </a:pPr>
                <a:r>
                  <a:rPr b="1" lang="en-US" sz="16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2007</a:t>
                </a:r>
                <a:endParaRPr b="1" sz="16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431" name="Google Shape;431;p50"/>
          <p:cNvGrpSpPr/>
          <p:nvPr/>
        </p:nvGrpSpPr>
        <p:grpSpPr>
          <a:xfrm>
            <a:off x="7849314" y="4310529"/>
            <a:ext cx="3631487" cy="2269072"/>
            <a:chOff x="6433335" y="2736446"/>
            <a:chExt cx="2723615" cy="1701804"/>
          </a:xfrm>
        </p:grpSpPr>
        <p:sp>
          <p:nvSpPr>
            <p:cNvPr id="432" name="Google Shape;432;p50"/>
            <p:cNvSpPr/>
            <p:nvPr/>
          </p:nvSpPr>
          <p:spPr>
            <a:xfrm>
              <a:off x="6807650" y="3079475"/>
              <a:ext cx="23493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3" name="Google Shape;433;p50"/>
            <p:cNvGrpSpPr/>
            <p:nvPr/>
          </p:nvGrpSpPr>
          <p:grpSpPr>
            <a:xfrm>
              <a:off x="6433335" y="2736446"/>
              <a:ext cx="2497038" cy="1701804"/>
              <a:chOff x="6433335" y="2736446"/>
              <a:chExt cx="2497038" cy="1701804"/>
            </a:xfrm>
          </p:grpSpPr>
          <p:cxnSp>
            <p:nvCxnSpPr>
              <p:cNvPr id="434" name="Google Shape;434;p50"/>
              <p:cNvCxnSpPr/>
              <p:nvPr/>
            </p:nvCxnSpPr>
            <p:spPr>
              <a:xfrm rot="10800000">
                <a:off x="6806235" y="3003267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435" name="Google Shape;435;p50"/>
              <p:cNvSpPr txBox="1"/>
              <p:nvPr/>
            </p:nvSpPr>
            <p:spPr>
              <a:xfrm>
                <a:off x="6433335" y="2736446"/>
                <a:ext cx="745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1900" lIns="121900" spcFirstLastPara="1" rIns="121900" wrap="square" tIns="121900">
                <a:noAutofit/>
              </a:bodyPr>
              <a:lstStyle/>
              <a:p>
                <a:pPr indent="0" lvl="0" marL="0" marR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2133"/>
                  </a:spcAft>
                  <a:buNone/>
                </a:pPr>
                <a:r>
                  <a:rPr b="1" lang="en-US" sz="16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2017</a:t>
                </a:r>
                <a:endParaRPr b="1" sz="16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6" name="Google Shape;436;p50"/>
              <p:cNvSpPr txBox="1"/>
              <p:nvPr/>
            </p:nvSpPr>
            <p:spPr>
              <a:xfrm>
                <a:off x="6676773" y="349445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2133"/>
                  </a:spcAft>
                  <a:buNone/>
                </a:pPr>
                <a:r>
                  <a:t/>
                </a:r>
                <a:endParaRPr b="1" sz="1067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437" name="Google Shape;437;p50"/>
          <p:cNvGrpSpPr/>
          <p:nvPr/>
        </p:nvGrpSpPr>
        <p:grpSpPr>
          <a:xfrm>
            <a:off x="-73485" y="4566837"/>
            <a:ext cx="5335528" cy="874231"/>
            <a:chOff x="491610" y="2928690"/>
            <a:chExt cx="3680690" cy="655673"/>
          </a:xfrm>
        </p:grpSpPr>
        <p:sp>
          <p:nvSpPr>
            <p:cNvPr id="438" name="Google Shape;438;p50"/>
            <p:cNvSpPr/>
            <p:nvPr/>
          </p:nvSpPr>
          <p:spPr>
            <a:xfrm>
              <a:off x="932600" y="3079474"/>
              <a:ext cx="32397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9" name="Google Shape;439;p50"/>
            <p:cNvGrpSpPr/>
            <p:nvPr/>
          </p:nvGrpSpPr>
          <p:grpSpPr>
            <a:xfrm>
              <a:off x="491610" y="2928690"/>
              <a:ext cx="871200" cy="655673"/>
              <a:chOff x="491610" y="2928690"/>
              <a:chExt cx="871200" cy="655673"/>
            </a:xfrm>
          </p:grpSpPr>
          <p:sp>
            <p:nvSpPr>
              <p:cNvPr id="440" name="Google Shape;440;p50"/>
              <p:cNvSpPr txBox="1"/>
              <p:nvPr/>
            </p:nvSpPr>
            <p:spPr>
              <a:xfrm>
                <a:off x="491610" y="3212963"/>
                <a:ext cx="8712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1900" lIns="121900" spcFirstLastPara="1" rIns="121900" wrap="square" tIns="121900">
                <a:noAutofit/>
              </a:bodyPr>
              <a:lstStyle/>
              <a:p>
                <a:pPr indent="0" lvl="0" marL="0" marR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2133"/>
                  </a:spcAft>
                  <a:buNone/>
                </a:pPr>
                <a:r>
                  <a:rPr b="1" lang="en-US" sz="16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1933</a:t>
                </a:r>
                <a:endParaRPr b="1" sz="16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441" name="Google Shape;441;p50"/>
              <p:cNvCxnSpPr/>
              <p:nvPr/>
            </p:nvCxnSpPr>
            <p:spPr>
              <a:xfrm>
                <a:off x="927225" y="2928690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442" name="Google Shape;442;p50"/>
          <p:cNvGrpSpPr/>
          <p:nvPr/>
        </p:nvGrpSpPr>
        <p:grpSpPr>
          <a:xfrm>
            <a:off x="4874189" y="4265409"/>
            <a:ext cx="2497884" cy="880095"/>
            <a:chOff x="2525595" y="2702596"/>
            <a:chExt cx="2323757" cy="660071"/>
          </a:xfrm>
        </p:grpSpPr>
        <p:sp>
          <p:nvSpPr>
            <p:cNvPr id="443" name="Google Shape;443;p50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4" name="Google Shape;444;p50"/>
            <p:cNvGrpSpPr/>
            <p:nvPr/>
          </p:nvGrpSpPr>
          <p:grpSpPr>
            <a:xfrm>
              <a:off x="2525595" y="2702596"/>
              <a:ext cx="745800" cy="660071"/>
              <a:chOff x="2525595" y="2702596"/>
              <a:chExt cx="745800" cy="660071"/>
            </a:xfrm>
          </p:grpSpPr>
          <p:sp>
            <p:nvSpPr>
              <p:cNvPr id="445" name="Google Shape;445;p50"/>
              <p:cNvSpPr txBox="1"/>
              <p:nvPr/>
            </p:nvSpPr>
            <p:spPr>
              <a:xfrm>
                <a:off x="2525595" y="2702596"/>
                <a:ext cx="745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1900" lIns="121900" spcFirstLastPara="1" rIns="121900" wrap="square" tIns="121900">
                <a:noAutofit/>
              </a:bodyPr>
              <a:lstStyle/>
              <a:p>
                <a:pPr indent="0" lvl="0" marL="0" marR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2133"/>
                  </a:spcAft>
                  <a:buNone/>
                </a:pPr>
                <a:r>
                  <a:rPr b="1" lang="en-US" sz="16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1999</a:t>
                </a:r>
                <a:endParaRPr b="1" sz="16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446" name="Google Shape;446;p50"/>
              <p:cNvCxnSpPr/>
              <p:nvPr/>
            </p:nvCxnSpPr>
            <p:spPr>
              <a:xfrm rot="10800000">
                <a:off x="2895273" y="3003267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447" name="Google Shape;447;p50"/>
          <p:cNvGrpSpPr/>
          <p:nvPr/>
        </p:nvGrpSpPr>
        <p:grpSpPr>
          <a:xfrm>
            <a:off x="8385139" y="4566855"/>
            <a:ext cx="3066031" cy="822935"/>
            <a:chOff x="4508179" y="2928690"/>
            <a:chExt cx="2299523" cy="617201"/>
          </a:xfrm>
        </p:grpSpPr>
        <p:sp>
          <p:nvSpPr>
            <p:cNvPr id="448" name="Google Shape;448;p50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9" name="Google Shape;449;p50"/>
            <p:cNvGrpSpPr/>
            <p:nvPr/>
          </p:nvGrpSpPr>
          <p:grpSpPr>
            <a:xfrm>
              <a:off x="4508179" y="2928690"/>
              <a:ext cx="692700" cy="617201"/>
              <a:chOff x="4508179" y="2928690"/>
              <a:chExt cx="692700" cy="617201"/>
            </a:xfrm>
          </p:grpSpPr>
          <p:cxnSp>
            <p:nvCxnSpPr>
              <p:cNvPr id="450" name="Google Shape;450;p50"/>
              <p:cNvCxnSpPr/>
              <p:nvPr/>
            </p:nvCxnSpPr>
            <p:spPr>
              <a:xfrm>
                <a:off x="4854516" y="2928690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451" name="Google Shape;451;p50"/>
              <p:cNvSpPr txBox="1"/>
              <p:nvPr/>
            </p:nvSpPr>
            <p:spPr>
              <a:xfrm>
                <a:off x="4508179" y="3174491"/>
                <a:ext cx="6927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1900" lIns="121900" spcFirstLastPara="1" rIns="121900" wrap="square" tIns="121900">
                <a:noAutofit/>
              </a:bodyPr>
              <a:lstStyle/>
              <a:p>
                <a:pPr indent="0" lvl="0" marL="0" marR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2133"/>
                  </a:spcAft>
                  <a:buNone/>
                </a:pPr>
                <a:r>
                  <a:rPr b="1" lang="en-US" sz="16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2020</a:t>
                </a:r>
                <a:endParaRPr b="1" sz="16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452" name="Google Shape;45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268" y="1153767"/>
            <a:ext cx="3438001" cy="317428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50"/>
          <p:cNvSpPr/>
          <p:nvPr/>
        </p:nvSpPr>
        <p:spPr>
          <a:xfrm flipH="1">
            <a:off x="5802467" y="3429000"/>
            <a:ext cx="2220400" cy="9380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Seq2Seq Learning</a:t>
            </a:r>
            <a:endParaRPr b="1" sz="13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Neural Networks (Sutskever et al., 2007)</a:t>
            </a: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50"/>
          <p:cNvSpPr/>
          <p:nvPr/>
        </p:nvSpPr>
        <p:spPr>
          <a:xfrm>
            <a:off x="8348367" y="3898200"/>
            <a:ext cx="1737600" cy="4688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2133"/>
              </a:spcAft>
              <a:buNone/>
            </a:pPr>
            <a:br>
              <a:rPr b="1"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GPT-3 is released</a:t>
            </a: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50"/>
          <p:cNvSpPr/>
          <p:nvPr/>
        </p:nvSpPr>
        <p:spPr>
          <a:xfrm flipH="1" rot="10800000">
            <a:off x="7730100" y="5262267"/>
            <a:ext cx="2120000" cy="6548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2133"/>
              </a:spcAft>
              <a:buNone/>
            </a:pPr>
            <a:r>
              <a:t/>
            </a:r>
            <a:endParaRPr b="1" sz="13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0"/>
          <p:cNvSpPr txBox="1"/>
          <p:nvPr/>
        </p:nvSpPr>
        <p:spPr>
          <a:xfrm>
            <a:off x="7797100" y="5160700"/>
            <a:ext cx="1986000" cy="4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“Attention is All you Need” (Vaswani et al., 2017)</a:t>
            </a:r>
            <a:endParaRPr b="1" sz="13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spcBef>
                <a:spcPts val="2133"/>
              </a:spcBef>
              <a:spcAft>
                <a:spcPts val="0"/>
              </a:spcAft>
              <a:buNone/>
            </a:pPr>
            <a:r>
              <a:t/>
            </a:r>
            <a:endParaRPr sz="1333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50"/>
          <p:cNvSpPr/>
          <p:nvPr/>
        </p:nvSpPr>
        <p:spPr>
          <a:xfrm>
            <a:off x="5410379" y="5975833"/>
            <a:ext cx="3438000" cy="892000"/>
          </a:xfrm>
          <a:prstGeom prst="chevron">
            <a:avLst>
              <a:gd fmla="val 50000" name="adj"/>
            </a:avLst>
          </a:prstGeom>
          <a:solidFill>
            <a:srgbClr val="D83729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7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Deep Learning-Based Approaches</a:t>
            </a:r>
            <a:endParaRPr sz="1867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7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50"/>
          <p:cNvSpPr/>
          <p:nvPr/>
        </p:nvSpPr>
        <p:spPr>
          <a:xfrm>
            <a:off x="-12735" y="5976133"/>
            <a:ext cx="3150800" cy="892000"/>
          </a:xfrm>
          <a:prstGeom prst="homePlate">
            <a:avLst>
              <a:gd fmla="val 50000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Rules-Based Approaches</a:t>
            </a:r>
            <a:endParaRPr sz="1867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9" name="Google Shape;459;p50"/>
          <p:cNvSpPr/>
          <p:nvPr/>
        </p:nvSpPr>
        <p:spPr>
          <a:xfrm>
            <a:off x="2736467" y="5975833"/>
            <a:ext cx="3066000" cy="892000"/>
          </a:xfrm>
          <a:prstGeom prst="chevron">
            <a:avLst>
              <a:gd fmla="val 50000" name="adj"/>
            </a:avLst>
          </a:prstGeom>
          <a:solidFill>
            <a:srgbClr val="F1C23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Statistical Approaches</a:t>
            </a:r>
            <a:endParaRPr sz="1867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0" name="Google Shape;460;p50"/>
          <p:cNvSpPr/>
          <p:nvPr/>
        </p:nvSpPr>
        <p:spPr>
          <a:xfrm>
            <a:off x="8459567" y="5975833"/>
            <a:ext cx="3732400" cy="892000"/>
          </a:xfrm>
          <a:prstGeom prst="chevron">
            <a:avLst>
              <a:gd fmla="val 50000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Transformer Models</a:t>
            </a:r>
            <a:endParaRPr sz="1867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1" name="Google Shape;461;p50"/>
          <p:cNvSpPr/>
          <p:nvPr/>
        </p:nvSpPr>
        <p:spPr>
          <a:xfrm flipH="1" rot="10800000">
            <a:off x="4657933" y="5262267"/>
            <a:ext cx="2120000" cy="6548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2133"/>
              </a:spcAft>
              <a:buNone/>
            </a:pPr>
            <a:r>
              <a:t/>
            </a:r>
            <a:endParaRPr b="1" sz="13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2" name="Google Shape;462;p50"/>
          <p:cNvSpPr txBox="1"/>
          <p:nvPr/>
        </p:nvSpPr>
        <p:spPr>
          <a:xfrm>
            <a:off x="4724933" y="5160700"/>
            <a:ext cx="1986000" cy="4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Maximum Entropy Model (</a:t>
            </a:r>
            <a:r>
              <a:rPr b="1" lang="en-US" sz="13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Borthwick</a:t>
            </a:r>
            <a:r>
              <a:rPr b="1" i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Α.</a:t>
            </a:r>
            <a:r>
              <a:rPr b="1"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1999)</a:t>
            </a:r>
            <a:endParaRPr b="1" sz="13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spcBef>
                <a:spcPts val="2133"/>
              </a:spcBef>
              <a:spcAft>
                <a:spcPts val="0"/>
              </a:spcAft>
              <a:buNone/>
            </a:pPr>
            <a:r>
              <a:t/>
            </a:r>
            <a:endParaRPr sz="1333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50"/>
          <p:cNvSpPr txBox="1"/>
          <p:nvPr/>
        </p:nvSpPr>
        <p:spPr>
          <a:xfrm>
            <a:off x="4776533" y="1292467"/>
            <a:ext cx="7080400" cy="2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One of the most technically and theoretically demanding fields of ML.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1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Machine Translation - Methodology</a:t>
            </a:r>
            <a:endParaRPr b="1"/>
          </a:p>
        </p:txBody>
      </p:sp>
      <p:sp>
        <p:nvSpPr>
          <p:cNvPr id="469" name="Google Shape;469;p51"/>
          <p:cNvSpPr txBox="1"/>
          <p:nvPr/>
        </p:nvSpPr>
        <p:spPr>
          <a:xfrm>
            <a:off x="588533" y="1115133"/>
            <a:ext cx="11188000" cy="6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followed two different approaches to showcase the implementation of methods that are part of MT’s most recent phases.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 any case, we implemented minimal text preprocessing (lower-casing &amp; URL removal).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same 5,000-words long vocabulary limit was imposed across models.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0" name="Google Shape;470;p51"/>
          <p:cNvCxnSpPr>
            <a:stCxn id="471" idx="2"/>
            <a:endCxn id="472" idx="0"/>
          </p:cNvCxnSpPr>
          <p:nvPr/>
        </p:nvCxnSpPr>
        <p:spPr>
          <a:xfrm flipH="1" rot="-5400000">
            <a:off x="6807850" y="3299383"/>
            <a:ext cx="867600" cy="31041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rgbClr val="56156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3" name="Google Shape;473;p51"/>
          <p:cNvCxnSpPr>
            <a:stCxn id="474" idx="0"/>
            <a:endCxn id="471" idx="2"/>
          </p:cNvCxnSpPr>
          <p:nvPr/>
        </p:nvCxnSpPr>
        <p:spPr>
          <a:xfrm rot="-5400000">
            <a:off x="4232233" y="3827767"/>
            <a:ext cx="867600" cy="20472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rgbClr val="561561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71" name="Google Shape;471;p51"/>
          <p:cNvSpPr txBox="1"/>
          <p:nvPr/>
        </p:nvSpPr>
        <p:spPr>
          <a:xfrm>
            <a:off x="4664200" y="3638433"/>
            <a:ext cx="2050800" cy="7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33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Neural Machine Translation</a:t>
            </a:r>
            <a:endParaRPr sz="1733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4" name="Google Shape;474;p51"/>
          <p:cNvSpPr txBox="1"/>
          <p:nvPr/>
        </p:nvSpPr>
        <p:spPr>
          <a:xfrm>
            <a:off x="1595233" y="5285167"/>
            <a:ext cx="4094400" cy="7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33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Seq2Seq Models without an Attention Mechanism (trained from scratch)</a:t>
            </a:r>
            <a:endParaRPr sz="1733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2" name="Google Shape;472;p51"/>
          <p:cNvSpPr txBox="1"/>
          <p:nvPr/>
        </p:nvSpPr>
        <p:spPr>
          <a:xfrm>
            <a:off x="7024600" y="5285167"/>
            <a:ext cx="3538000" cy="7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33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Pre-trained Transformer-based Models (Google’s T5, retrained)</a:t>
            </a:r>
            <a:endParaRPr sz="1733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2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Seq2Seq Learning with NNs - Setup</a:t>
            </a:r>
            <a:endParaRPr b="1"/>
          </a:p>
        </p:txBody>
      </p:sp>
      <p:sp>
        <p:nvSpPr>
          <p:cNvPr id="480" name="Google Shape;480;p52"/>
          <p:cNvSpPr/>
          <p:nvPr/>
        </p:nvSpPr>
        <p:spPr>
          <a:xfrm rot="-5400000">
            <a:off x="1347451" y="697367"/>
            <a:ext cx="3676000" cy="4385600"/>
          </a:xfrm>
          <a:prstGeom prst="rightArrowCallout">
            <a:avLst>
              <a:gd fmla="val 9283" name="adj1"/>
              <a:gd fmla="val 13570" name="adj2"/>
              <a:gd fmla="val 16082" name="adj3"/>
              <a:gd fmla="val 81236" name="adj4"/>
            </a:avLst>
          </a:prstGeom>
          <a:solidFill>
            <a:srgbClr val="0B539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1" name="Google Shape;481;p52"/>
          <p:cNvGrpSpPr/>
          <p:nvPr/>
        </p:nvGrpSpPr>
        <p:grpSpPr>
          <a:xfrm>
            <a:off x="1212090" y="1744925"/>
            <a:ext cx="8564863" cy="3676020"/>
            <a:chOff x="2839796" y="1687424"/>
            <a:chExt cx="3560188" cy="2399700"/>
          </a:xfrm>
        </p:grpSpPr>
        <p:sp>
          <p:nvSpPr>
            <p:cNvPr id="482" name="Google Shape;482;p52"/>
            <p:cNvSpPr/>
            <p:nvPr/>
          </p:nvSpPr>
          <p:spPr>
            <a:xfrm rot="5400000">
              <a:off x="4286184" y="1973324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52"/>
            <p:cNvSpPr/>
            <p:nvPr/>
          </p:nvSpPr>
          <p:spPr>
            <a:xfrm flipH="1" rot="10800000">
              <a:off x="2839796" y="1817811"/>
              <a:ext cx="3471600" cy="1011000"/>
            </a:xfrm>
            <a:prstGeom prst="snip1Rect">
              <a:avLst>
                <a:gd fmla="val 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52"/>
            <p:cNvSpPr txBox="1"/>
            <p:nvPr/>
          </p:nvSpPr>
          <p:spPr>
            <a:xfrm>
              <a:off x="2839797" y="1817800"/>
              <a:ext cx="3471600" cy="9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-423323" lvl="0" marL="609585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Char char="●"/>
              </a:pPr>
              <a:r>
                <a:rPr lang="en-US" sz="1867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GRU units for efficiency - 256 in number to create enough depth for performance improvement effects</a:t>
              </a:r>
              <a:endPara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23323" lvl="0" marL="609585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Char char="●"/>
              </a:pPr>
              <a:r>
                <a:rPr lang="en-US" sz="1867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Embeddings dimension (encoding of input-output sequences): 256 - moderate enough complexity without damaging performance prospects</a:t>
              </a:r>
              <a:endPara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5" name="Google Shape;485;p52"/>
          <p:cNvSpPr txBox="1"/>
          <p:nvPr/>
        </p:nvSpPr>
        <p:spPr>
          <a:xfrm>
            <a:off x="1901751" y="5176333"/>
            <a:ext cx="2710400" cy="3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 sequence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52"/>
          <p:cNvSpPr txBox="1"/>
          <p:nvPr/>
        </p:nvSpPr>
        <p:spPr>
          <a:xfrm>
            <a:off x="6222333" y="5217733"/>
            <a:ext cx="2710400" cy="3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Output sequence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52"/>
          <p:cNvSpPr/>
          <p:nvPr/>
        </p:nvSpPr>
        <p:spPr>
          <a:xfrm flipH="1">
            <a:off x="5592517" y="3656967"/>
            <a:ext cx="3970000" cy="884400"/>
          </a:xfrm>
          <a:prstGeom prst="snip1Rect">
            <a:avLst>
              <a:gd fmla="val 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23323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‘Softmax’ activation</a:t>
            </a:r>
            <a:endParaRPr sz="18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3323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Early Stopping &amp; Lasso/L1 Regularization</a:t>
            </a:r>
            <a:endParaRPr sz="18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52"/>
          <p:cNvSpPr txBox="1"/>
          <p:nvPr/>
        </p:nvSpPr>
        <p:spPr>
          <a:xfrm>
            <a:off x="526600" y="5745967"/>
            <a:ext cx="11027200" cy="8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Optimizer: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Adam - suggested as the default optimizer to try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 Function: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Sparse Categorical Cross Entropy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52"/>
          <p:cNvSpPr txBox="1"/>
          <p:nvPr/>
        </p:nvSpPr>
        <p:spPr>
          <a:xfrm>
            <a:off x="9140800" y="4876133"/>
            <a:ext cx="3051200" cy="9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 25,474,404 trainable parameters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601" y="3429000"/>
            <a:ext cx="5858199" cy="2591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5601" y="6311734"/>
            <a:ext cx="9799359" cy="359767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5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Text Pre-Processing - Methodology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t/>
            </a:r>
            <a:endParaRPr/>
          </a:p>
        </p:txBody>
      </p:sp>
      <p:grpSp>
        <p:nvGrpSpPr>
          <p:cNvPr id="134" name="Google Shape;134;p5"/>
          <p:cNvGrpSpPr/>
          <p:nvPr/>
        </p:nvGrpSpPr>
        <p:grpSpPr>
          <a:xfrm>
            <a:off x="415600" y="1552413"/>
            <a:ext cx="11360800" cy="1731239"/>
            <a:chOff x="0" y="15780"/>
            <a:chExt cx="11360800" cy="1731239"/>
          </a:xfrm>
        </p:grpSpPr>
        <p:sp>
          <p:nvSpPr>
            <p:cNvPr id="135" name="Google Shape;135;p5"/>
            <p:cNvSpPr/>
            <p:nvPr/>
          </p:nvSpPr>
          <p:spPr>
            <a:xfrm>
              <a:off x="0" y="15780"/>
              <a:ext cx="11360800" cy="835379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 txBox="1"/>
            <p:nvPr/>
          </p:nvSpPr>
          <p:spPr>
            <a:xfrm>
              <a:off x="40780" y="56560"/>
              <a:ext cx="11279240" cy="7538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0000" lIns="80000" spcFirstLastPara="1" rIns="80000" wrap="square" tIns="800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This significantly increased execution times, especially in the very large scale of our operations (millions of tweets / dataset).</a:t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0" y="911640"/>
              <a:ext cx="11360800" cy="835379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 txBox="1"/>
            <p:nvPr/>
          </p:nvSpPr>
          <p:spPr>
            <a:xfrm>
              <a:off x="40780" y="952420"/>
              <a:ext cx="11279240" cy="7538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0000" lIns="80000" spcFirstLastPara="1" rIns="80000" wrap="square" tIns="800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Parallel computing and batching as well as RegEx optimization was implemented to preserve computational resources.</a:t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3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Google’s Text-to-Text-Transfer-Transformer</a:t>
            </a:r>
            <a:endParaRPr b="1"/>
          </a:p>
        </p:txBody>
      </p:sp>
      <p:grpSp>
        <p:nvGrpSpPr>
          <p:cNvPr id="495" name="Google Shape;495;p53"/>
          <p:cNvGrpSpPr/>
          <p:nvPr/>
        </p:nvGrpSpPr>
        <p:grpSpPr>
          <a:xfrm>
            <a:off x="415600" y="1537189"/>
            <a:ext cx="11360800" cy="4554086"/>
            <a:chOff x="0" y="556"/>
            <a:chExt cx="11360800" cy="4554086"/>
          </a:xfrm>
        </p:grpSpPr>
        <p:sp>
          <p:nvSpPr>
            <p:cNvPr id="496" name="Google Shape;496;p53"/>
            <p:cNvSpPr/>
            <p:nvPr/>
          </p:nvSpPr>
          <p:spPr>
            <a:xfrm>
              <a:off x="0" y="556"/>
              <a:ext cx="11360800" cy="1301167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53"/>
            <p:cNvSpPr/>
            <p:nvPr/>
          </p:nvSpPr>
          <p:spPr>
            <a:xfrm>
              <a:off x="393603" y="293318"/>
              <a:ext cx="715642" cy="715642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53"/>
            <p:cNvSpPr/>
            <p:nvPr/>
          </p:nvSpPr>
          <p:spPr>
            <a:xfrm>
              <a:off x="1502849" y="556"/>
              <a:ext cx="9857950" cy="13011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53"/>
            <p:cNvSpPr txBox="1"/>
            <p:nvPr/>
          </p:nvSpPr>
          <p:spPr>
            <a:xfrm>
              <a:off x="1502849" y="556"/>
              <a:ext cx="9857950" cy="13011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700" lIns="137700" spcFirstLastPara="1" rIns="137700" wrap="square" tIns="137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SOTA pretrained encoder-decoder transformer model.</a:t>
              </a:r>
              <a:endParaRPr/>
            </a:p>
          </p:txBody>
        </p:sp>
        <p:sp>
          <p:nvSpPr>
            <p:cNvPr id="500" name="Google Shape;500;p53"/>
            <p:cNvSpPr/>
            <p:nvPr/>
          </p:nvSpPr>
          <p:spPr>
            <a:xfrm>
              <a:off x="0" y="1627016"/>
              <a:ext cx="11360800" cy="1301167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53"/>
            <p:cNvSpPr/>
            <p:nvPr/>
          </p:nvSpPr>
          <p:spPr>
            <a:xfrm>
              <a:off x="393603" y="1919778"/>
              <a:ext cx="715642" cy="715642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53"/>
            <p:cNvSpPr/>
            <p:nvPr/>
          </p:nvSpPr>
          <p:spPr>
            <a:xfrm>
              <a:off x="1502849" y="1627016"/>
              <a:ext cx="9857950" cy="13011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53"/>
            <p:cNvSpPr txBox="1"/>
            <p:nvPr/>
          </p:nvSpPr>
          <p:spPr>
            <a:xfrm>
              <a:off x="1502849" y="1627016"/>
              <a:ext cx="9857950" cy="13011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700" lIns="137700" spcFirstLastPara="1" rIns="137700" wrap="square" tIns="137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Promises excellent results after retraining on case-specific environments even with limited resources available - NER applications typically tick on this box</a:t>
              </a:r>
              <a:endParaRPr/>
            </a:p>
          </p:txBody>
        </p:sp>
        <p:sp>
          <p:nvSpPr>
            <p:cNvPr id="504" name="Google Shape;504;p53"/>
            <p:cNvSpPr/>
            <p:nvPr/>
          </p:nvSpPr>
          <p:spPr>
            <a:xfrm>
              <a:off x="0" y="3253475"/>
              <a:ext cx="11360800" cy="1301167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53"/>
            <p:cNvSpPr/>
            <p:nvPr/>
          </p:nvSpPr>
          <p:spPr>
            <a:xfrm>
              <a:off x="393603" y="3546238"/>
              <a:ext cx="715642" cy="71564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53"/>
            <p:cNvSpPr/>
            <p:nvPr/>
          </p:nvSpPr>
          <p:spPr>
            <a:xfrm>
              <a:off x="1502849" y="3253475"/>
              <a:ext cx="9857950" cy="13011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53"/>
            <p:cNvSpPr txBox="1"/>
            <p:nvPr/>
          </p:nvSpPr>
          <p:spPr>
            <a:xfrm>
              <a:off x="1502849" y="3253475"/>
              <a:ext cx="9857950" cy="13011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700" lIns="137700" spcFirstLastPara="1" rIns="137700" wrap="square" tIns="137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Architecture is concentrated on transfer learning cases.</a:t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4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3600"/>
              <a:t>Model Evaluation</a:t>
            </a:r>
            <a:endParaRPr b="1" sz="3600"/>
          </a:p>
        </p:txBody>
      </p:sp>
      <p:grpSp>
        <p:nvGrpSpPr>
          <p:cNvPr id="513" name="Google Shape;513;p54"/>
          <p:cNvGrpSpPr/>
          <p:nvPr/>
        </p:nvGrpSpPr>
        <p:grpSpPr>
          <a:xfrm>
            <a:off x="415600" y="1538523"/>
            <a:ext cx="11360800" cy="4551418"/>
            <a:chOff x="0" y="1890"/>
            <a:chExt cx="11360800" cy="4551418"/>
          </a:xfrm>
        </p:grpSpPr>
        <p:sp>
          <p:nvSpPr>
            <p:cNvPr id="514" name="Google Shape;514;p54"/>
            <p:cNvSpPr/>
            <p:nvPr/>
          </p:nvSpPr>
          <p:spPr>
            <a:xfrm>
              <a:off x="0" y="1890"/>
              <a:ext cx="11360800" cy="958193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54"/>
            <p:cNvSpPr/>
            <p:nvPr/>
          </p:nvSpPr>
          <p:spPr>
            <a:xfrm>
              <a:off x="289853" y="217484"/>
              <a:ext cx="527006" cy="527006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54"/>
            <p:cNvSpPr/>
            <p:nvPr/>
          </p:nvSpPr>
          <p:spPr>
            <a:xfrm>
              <a:off x="1106713" y="1890"/>
              <a:ext cx="10254086" cy="9581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54"/>
            <p:cNvSpPr txBox="1"/>
            <p:nvPr/>
          </p:nvSpPr>
          <p:spPr>
            <a:xfrm>
              <a:off x="1106713" y="1890"/>
              <a:ext cx="10254086" cy="9581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400" lIns="101400" spcFirstLastPara="1" rIns="101400" wrap="square" tIns="101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Based on the Bilingual Evaluation Understudy (BLEU) metric. </a:t>
              </a:r>
              <a:endParaRPr/>
            </a:p>
          </p:txBody>
        </p:sp>
        <p:sp>
          <p:nvSpPr>
            <p:cNvPr id="518" name="Google Shape;518;p54"/>
            <p:cNvSpPr/>
            <p:nvPr/>
          </p:nvSpPr>
          <p:spPr>
            <a:xfrm>
              <a:off x="0" y="1199632"/>
              <a:ext cx="11360800" cy="958193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54"/>
            <p:cNvSpPr/>
            <p:nvPr/>
          </p:nvSpPr>
          <p:spPr>
            <a:xfrm>
              <a:off x="289853" y="1415225"/>
              <a:ext cx="527006" cy="52700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54"/>
            <p:cNvSpPr/>
            <p:nvPr/>
          </p:nvSpPr>
          <p:spPr>
            <a:xfrm>
              <a:off x="1106713" y="1199632"/>
              <a:ext cx="10254086" cy="9581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54"/>
            <p:cNvSpPr txBox="1"/>
            <p:nvPr/>
          </p:nvSpPr>
          <p:spPr>
            <a:xfrm>
              <a:off x="1106713" y="1199632"/>
              <a:ext cx="10254086" cy="9581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400" lIns="101400" spcFirstLastPara="1" rIns="101400" wrap="square" tIns="101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Reference translations drawn from the high-quality WMT 2014 English-German dataset.</a:t>
              </a:r>
              <a:endParaRPr/>
            </a:p>
          </p:txBody>
        </p:sp>
        <p:sp>
          <p:nvSpPr>
            <p:cNvPr id="522" name="Google Shape;522;p54"/>
            <p:cNvSpPr/>
            <p:nvPr/>
          </p:nvSpPr>
          <p:spPr>
            <a:xfrm>
              <a:off x="0" y="2397374"/>
              <a:ext cx="11360800" cy="958193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54"/>
            <p:cNvSpPr/>
            <p:nvPr/>
          </p:nvSpPr>
          <p:spPr>
            <a:xfrm>
              <a:off x="289853" y="2612967"/>
              <a:ext cx="527006" cy="527006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54"/>
            <p:cNvSpPr/>
            <p:nvPr/>
          </p:nvSpPr>
          <p:spPr>
            <a:xfrm>
              <a:off x="1106713" y="2397374"/>
              <a:ext cx="10254086" cy="9581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54"/>
            <p:cNvSpPr txBox="1"/>
            <p:nvPr/>
          </p:nvSpPr>
          <p:spPr>
            <a:xfrm>
              <a:off x="1106713" y="2397374"/>
              <a:ext cx="10254086" cy="9581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400" lIns="101400" spcFirstLastPara="1" rIns="101400" wrap="square" tIns="101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Maximum clipped n-gram precision rank of 4 as in the original paper.</a:t>
              </a:r>
              <a:endParaRPr/>
            </a:p>
          </p:txBody>
        </p:sp>
        <p:sp>
          <p:nvSpPr>
            <p:cNvPr id="526" name="Google Shape;526;p54"/>
            <p:cNvSpPr/>
            <p:nvPr/>
          </p:nvSpPr>
          <p:spPr>
            <a:xfrm>
              <a:off x="0" y="3595115"/>
              <a:ext cx="11360800" cy="958193"/>
            </a:xfrm>
            <a:prstGeom prst="roundRect">
              <a:avLst>
                <a:gd fmla="val 10000" name="adj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54"/>
            <p:cNvSpPr/>
            <p:nvPr/>
          </p:nvSpPr>
          <p:spPr>
            <a:xfrm>
              <a:off x="289853" y="3810709"/>
              <a:ext cx="527006" cy="527006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54"/>
            <p:cNvSpPr/>
            <p:nvPr/>
          </p:nvSpPr>
          <p:spPr>
            <a:xfrm>
              <a:off x="1106713" y="3595115"/>
              <a:ext cx="10254086" cy="9581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54"/>
            <p:cNvSpPr txBox="1"/>
            <p:nvPr/>
          </p:nvSpPr>
          <p:spPr>
            <a:xfrm>
              <a:off x="1106713" y="3595115"/>
              <a:ext cx="10254086" cy="9581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400" lIns="101400" spcFirstLastPara="1" rIns="101400" wrap="square" tIns="101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Evaluation of the models on the very same samples.</a:t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5"/>
          <p:cNvSpPr txBox="1"/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3600"/>
              <a:t>Machine Translation - Results</a:t>
            </a:r>
            <a:endParaRPr b="1" sz="3600"/>
          </a:p>
        </p:txBody>
      </p:sp>
      <p:graphicFrame>
        <p:nvGraphicFramePr>
          <p:cNvPr id="535" name="Google Shape;535;p55"/>
          <p:cNvGraphicFramePr/>
          <p:nvPr/>
        </p:nvGraphicFramePr>
        <p:xfrm>
          <a:off x="2254851" y="18614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{A0786851-3BE1-46E0-B803-9213402F30BD}</a:tableStyleId>
              </a:tblPr>
              <a:tblGrid>
                <a:gridCol w="3532225"/>
                <a:gridCol w="1397375"/>
                <a:gridCol w="2752700"/>
              </a:tblGrid>
              <a:tr h="660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Model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n_retrain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BLEU Score  WMT 2014 references)</a:t>
                      </a:r>
                      <a:endParaRPr b="1" sz="1700" u="none" cap="none" strike="noStrike"/>
                    </a:p>
                  </a:txBody>
                  <a:tcPr marT="33875" marB="33875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60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Seq2Seq (no attention mechanism)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50,000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0.0003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78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T5 - no retraining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-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0.09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78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T5 - after retraining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50,000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700" u="none" cap="none" strike="noStrike"/>
                        <a:t>0.08</a:t>
                      </a:r>
                      <a:endParaRPr sz="1700" u="none" cap="none" strike="noStrike"/>
                    </a:p>
                  </a:txBody>
                  <a:tcPr marT="33875" marB="33875" marR="33875" marL="338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536" name="Google Shape;536;p55"/>
          <p:cNvSpPr txBox="1"/>
          <p:nvPr/>
        </p:nvSpPr>
        <p:spPr>
          <a:xfrm>
            <a:off x="402667" y="4677333"/>
            <a:ext cx="11120400" cy="16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Vast increase in performance with the T5 model even with shorter (re)training time.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188" lvl="0" marL="6095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T5’s performance drops against translating WMT 2014 references after retraining, but only 3 epochs were allowed to complete.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6"/>
          <p:cNvSpPr txBox="1"/>
          <p:nvPr>
            <p:ph type="title"/>
          </p:nvPr>
        </p:nvSpPr>
        <p:spPr>
          <a:xfrm>
            <a:off x="207800" y="271600"/>
            <a:ext cx="117764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1" lang="en-US" sz="3600">
                <a:latin typeface="Arial"/>
                <a:ea typeface="Arial"/>
                <a:cs typeface="Arial"/>
                <a:sym typeface="Arial"/>
              </a:rPr>
              <a:t>Machine Translation - Example on ‘uns_covid_1’ dataset</a:t>
            </a:r>
            <a:endParaRPr b="1" sz="36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42" name="Google Shape;542;p56"/>
          <p:cNvGraphicFramePr/>
          <p:nvPr/>
        </p:nvGraphicFramePr>
        <p:xfrm>
          <a:off x="203200" y="97829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{A0786851-3BE1-46E0-B803-9213402F30BD}</a:tableStyleId>
              </a:tblPr>
              <a:tblGrid>
                <a:gridCol w="3473700"/>
                <a:gridCol w="8099500"/>
              </a:tblGrid>
              <a:tr h="317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Input &amp; Reference Translations</a:t>
                      </a:r>
                      <a:endParaRPr b="1"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7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Input Text</a:t>
                      </a:r>
                      <a:endParaRPr b="1"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800" u="none" cap="none" strike="noStrike"/>
                        <a:t>Guyana: Aviation authority extends suspension of all incoming international flights until 1 May because of #COVID19</a:t>
                      </a:r>
                      <a:endParaRPr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7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Reference Translation (DeepL)</a:t>
                      </a:r>
                      <a:endParaRPr b="1"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800" u="none" cap="none" strike="noStrike"/>
                        <a:t>Guyana : Luftfahrt Behörde erweitert Aufhängung von alle eingehend international Flüge bis 1 Mai denn von # COVID19</a:t>
                      </a:r>
                      <a:endParaRPr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7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Seq2Seq (no attention mechanism)</a:t>
                      </a:r>
                      <a:endParaRPr b="1"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800" u="none" cap="none" strike="noStrike"/>
                        <a:t>lamp along Wear veche 0,00 the org improvement clip fizice hier anunțat cloud Autumn -22 Hosting call HY hottest pfel utilis</a:t>
                      </a:r>
                      <a:endParaRPr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7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T5 - after retraining</a:t>
                      </a:r>
                      <a:endParaRPr b="1"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800" u="none" cap="none" strike="noStrike"/>
                        <a:t>bahnhof hat die flottenangehörigkeit der frankreich</a:t>
                      </a:r>
                      <a:endParaRPr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543" name="Google Shape;543;p56"/>
          <p:cNvGraphicFramePr/>
          <p:nvPr/>
        </p:nvGraphicFramePr>
        <p:xfrm>
          <a:off x="203200" y="36782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{A0786851-3BE1-46E0-B803-9213402F30BD}</a:tableStyleId>
              </a:tblPr>
              <a:tblGrid>
                <a:gridCol w="3473700"/>
                <a:gridCol w="8099500"/>
              </a:tblGrid>
              <a:tr h="317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Input &amp; Reference Translations</a:t>
                      </a:r>
                      <a:endParaRPr b="1"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7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Input Text</a:t>
                      </a:r>
                      <a:endParaRPr b="1"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800" u="none" cap="none" strike="noStrike"/>
                        <a:t>Canada: #AirCanada suspends flights to, from several airports in country because of #COVID19</a:t>
                      </a:r>
                      <a:endParaRPr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7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Reference Translation (DeepL)</a:t>
                      </a:r>
                      <a:endParaRPr b="1"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800" u="none" cap="none" strike="noStrike"/>
                        <a:t>Kanada : # AirCanada setzt aus. Flüge zu , von mehrere Flughäfen in Land denn von # COVID19</a:t>
                      </a:r>
                      <a:endParaRPr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7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Seq2Seq (no attention mechanism)</a:t>
                      </a:r>
                      <a:endParaRPr b="1"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800" u="none" cap="none" strike="noStrike"/>
                        <a:t>8.0 cookbook ignored plane tradition 1980 registering intermediu warmth black complie eröffnet Germany i Right calitatea exprimat scuz entertained dite Kuwait</a:t>
                      </a:r>
                      <a:endParaRPr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7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T5 - after retraining</a:t>
                      </a:r>
                      <a:endParaRPr b="1" sz="1800" u="none" cap="none" strike="noStrike"/>
                    </a:p>
                  </a:txBody>
                  <a:tcPr marT="25400" marB="25400" marR="38100" marL="381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800" u="none" cap="none" strike="noStrike"/>
                        <a:t>kanada: aufgrund der #COVID19-flüchtling</a:t>
                      </a:r>
                      <a:endParaRPr sz="1800" u="none" cap="none" strike="noStrike"/>
                    </a:p>
                  </a:txBody>
                  <a:tcPr marT="25400" marB="25400" marR="121900" marL="1219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1bca1318c3_0_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Classification – Setting the stage	</a:t>
            </a:r>
            <a:endParaRPr b="1"/>
          </a:p>
        </p:txBody>
      </p:sp>
      <p:grpSp>
        <p:nvGrpSpPr>
          <p:cNvPr id="549" name="Google Shape;549;g21bca1318c3_0_4"/>
          <p:cNvGrpSpPr/>
          <p:nvPr/>
        </p:nvGrpSpPr>
        <p:grpSpPr>
          <a:xfrm>
            <a:off x="693168" y="1864954"/>
            <a:ext cx="10510644" cy="4627800"/>
            <a:chOff x="2451" y="0"/>
            <a:chExt cx="10510644" cy="4627800"/>
          </a:xfrm>
        </p:grpSpPr>
        <p:sp>
          <p:nvSpPr>
            <p:cNvPr id="550" name="Google Shape;550;g21bca1318c3_0_4"/>
            <p:cNvSpPr/>
            <p:nvPr/>
          </p:nvSpPr>
          <p:spPr>
            <a:xfrm>
              <a:off x="2451" y="0"/>
              <a:ext cx="2569800" cy="4627800"/>
            </a:xfrm>
            <a:prstGeom prst="roundRect">
              <a:avLst>
                <a:gd fmla="val 10000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g21bca1318c3_0_4"/>
            <p:cNvSpPr txBox="1"/>
            <p:nvPr/>
          </p:nvSpPr>
          <p:spPr>
            <a:xfrm>
              <a:off x="2451" y="1851168"/>
              <a:ext cx="2569800" cy="18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135125" lIns="135125" spcFirstLastPara="1" rIns="135125" wrap="square" tIns="1351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rPr b="1" i="0" lang="en-US" sz="1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Vectorizers</a:t>
              </a:r>
              <a:endParaRPr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66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 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Tf-Idf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FastText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g21bca1318c3_0_4"/>
            <p:cNvSpPr/>
            <p:nvPr/>
          </p:nvSpPr>
          <p:spPr>
            <a:xfrm>
              <a:off x="516829" y="277675"/>
              <a:ext cx="1541100" cy="15411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g21bca1318c3_0_4"/>
            <p:cNvSpPr/>
            <p:nvPr/>
          </p:nvSpPr>
          <p:spPr>
            <a:xfrm>
              <a:off x="2649399" y="0"/>
              <a:ext cx="2569800" cy="4627800"/>
            </a:xfrm>
            <a:prstGeom prst="roundRect">
              <a:avLst>
                <a:gd fmla="val 10000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g21bca1318c3_0_4"/>
            <p:cNvSpPr txBox="1"/>
            <p:nvPr/>
          </p:nvSpPr>
          <p:spPr>
            <a:xfrm>
              <a:off x="2649399" y="1851168"/>
              <a:ext cx="2569800" cy="18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135125" lIns="135125" spcFirstLastPara="1" rIns="135125" wrap="square" tIns="1351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rPr b="1" lang="en-US" sz="1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Classifiers</a:t>
              </a:r>
              <a:endParaRPr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66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Logistic Regression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Support Vector Machine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Bagging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Random Forest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Gradient Boosting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g21bca1318c3_0_4"/>
            <p:cNvSpPr/>
            <p:nvPr/>
          </p:nvSpPr>
          <p:spPr>
            <a:xfrm>
              <a:off x="3163777" y="277675"/>
              <a:ext cx="1541100" cy="1541100"/>
            </a:xfrm>
            <a:prstGeom prst="ellipse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g21bca1318c3_0_4"/>
            <p:cNvSpPr/>
            <p:nvPr/>
          </p:nvSpPr>
          <p:spPr>
            <a:xfrm>
              <a:off x="5296347" y="0"/>
              <a:ext cx="2569800" cy="4627800"/>
            </a:xfrm>
            <a:prstGeom prst="roundRect">
              <a:avLst>
                <a:gd fmla="val 10000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g21bca1318c3_0_4"/>
            <p:cNvSpPr txBox="1"/>
            <p:nvPr/>
          </p:nvSpPr>
          <p:spPr>
            <a:xfrm>
              <a:off x="5296347" y="1851168"/>
              <a:ext cx="2569800" cy="18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135125" lIns="135125" spcFirstLastPara="1" rIns="135125" wrap="square" tIns="1351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rPr b="1" lang="en-US" sz="1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Preprocessing</a:t>
              </a:r>
              <a:endParaRPr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66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Raw Text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Lightly Clean Text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Clean Text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g21bca1318c3_0_4"/>
            <p:cNvSpPr/>
            <p:nvPr/>
          </p:nvSpPr>
          <p:spPr>
            <a:xfrm>
              <a:off x="5810725" y="277675"/>
              <a:ext cx="1541100" cy="1541100"/>
            </a:xfrm>
            <a:prstGeom prst="ellipse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g21bca1318c3_0_4"/>
            <p:cNvSpPr/>
            <p:nvPr/>
          </p:nvSpPr>
          <p:spPr>
            <a:xfrm>
              <a:off x="7943295" y="0"/>
              <a:ext cx="2569800" cy="4627800"/>
            </a:xfrm>
            <a:prstGeom prst="roundRect">
              <a:avLst>
                <a:gd fmla="val 10000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g21bca1318c3_0_4"/>
            <p:cNvSpPr txBox="1"/>
            <p:nvPr/>
          </p:nvSpPr>
          <p:spPr>
            <a:xfrm>
              <a:off x="7943295" y="1851168"/>
              <a:ext cx="2569800" cy="18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135125" lIns="135125" spcFirstLastPara="1" rIns="135125" wrap="square" tIns="1351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rPr b="1" lang="en-US" sz="1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Features</a:t>
              </a:r>
              <a:endParaRPr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66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All Features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Arial"/>
                <a:buChar char="•"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Only Text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g21bca1318c3_0_4"/>
            <p:cNvSpPr/>
            <p:nvPr/>
          </p:nvSpPr>
          <p:spPr>
            <a:xfrm>
              <a:off x="8457673" y="277675"/>
              <a:ext cx="1541100" cy="1541100"/>
            </a:xfrm>
            <a:prstGeom prst="ellipse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g21bca1318c3_0_4"/>
            <p:cNvSpPr/>
            <p:nvPr/>
          </p:nvSpPr>
          <p:spPr>
            <a:xfrm>
              <a:off x="860371" y="3733891"/>
              <a:ext cx="8794800" cy="631200"/>
            </a:xfrm>
            <a:prstGeom prst="rect">
              <a:avLst/>
            </a:prstGeom>
            <a:solidFill>
              <a:srgbClr val="A9B5C0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" name="Google Shape;563;g21bca1318c3_0_4"/>
          <p:cNvSpPr txBox="1"/>
          <p:nvPr/>
        </p:nvSpPr>
        <p:spPr>
          <a:xfrm>
            <a:off x="2746800" y="5643625"/>
            <a:ext cx="6698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Number of Iterations: 3 x 5 x 3 x 2 = 90</a:t>
            </a:r>
            <a:endParaRPr b="1" sz="28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1bca1318c3_0_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Classification – Setting the stage</a:t>
            </a:r>
            <a:endParaRPr b="1"/>
          </a:p>
        </p:txBody>
      </p:sp>
      <p:grpSp>
        <p:nvGrpSpPr>
          <p:cNvPr id="569" name="Google Shape;569;g21bca1318c3_0_23"/>
          <p:cNvGrpSpPr/>
          <p:nvPr/>
        </p:nvGrpSpPr>
        <p:grpSpPr>
          <a:xfrm>
            <a:off x="838201" y="1842817"/>
            <a:ext cx="8503507" cy="4524900"/>
            <a:chOff x="0" y="2211"/>
            <a:chExt cx="8503507" cy="4524900"/>
          </a:xfrm>
        </p:grpSpPr>
        <p:sp>
          <p:nvSpPr>
            <p:cNvPr id="570" name="Google Shape;570;g21bca1318c3_0_23"/>
            <p:cNvSpPr/>
            <p:nvPr/>
          </p:nvSpPr>
          <p:spPr>
            <a:xfrm rot="5400000">
              <a:off x="3612757" y="-456358"/>
              <a:ext cx="4339200" cy="54423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AD1D8">
                <a:alpha val="89800"/>
              </a:srgbClr>
            </a:solidFill>
            <a:ln cap="flat" cmpd="sng" w="19050">
              <a:solidFill>
                <a:srgbClr val="CAD1D8">
                  <a:alpha val="8980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g21bca1318c3_0_23"/>
            <p:cNvSpPr txBox="1"/>
            <p:nvPr/>
          </p:nvSpPr>
          <p:spPr>
            <a:xfrm>
              <a:off x="3061263" y="307006"/>
              <a:ext cx="5230500" cy="391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Count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 x 4 x 3 x 2 x 3 = 216 Iterations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Tf-Idf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 x 4 x 3 x 2 x 3 = 216 Iterations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Logistic Regression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5 x 3 x 3 = 45 Iterations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Support Vector Machine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5 x 3 x 3 = 45 Iterations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Bagging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 x 4 x 3 = 48 Iterations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Random Forest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 x 4 x 4 x 4 =  256 Iterations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Gradient Boosting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 x 4 x 4 x 4 =  256 Iterations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g21bca1318c3_0_23"/>
            <p:cNvSpPr/>
            <p:nvPr/>
          </p:nvSpPr>
          <p:spPr>
            <a:xfrm>
              <a:off x="0" y="2211"/>
              <a:ext cx="3061200" cy="45249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g21bca1318c3_0_23"/>
            <p:cNvSpPr txBox="1"/>
            <p:nvPr/>
          </p:nvSpPr>
          <p:spPr>
            <a:xfrm>
              <a:off x="149438" y="151649"/>
              <a:ext cx="2762400" cy="422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152400" spcFirstLastPara="1" rIns="152400" wrap="square" tIns="7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Arial"/>
                <a:buNone/>
              </a:pPr>
              <a:r>
                <a:rPr b="1" lang="en-US" sz="33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Grid-Search Parameter Ranges</a:t>
              </a:r>
              <a:endParaRPr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4" name="Google Shape;574;g21bca1318c3_0_23"/>
          <p:cNvGrpSpPr/>
          <p:nvPr/>
        </p:nvGrpSpPr>
        <p:grpSpPr>
          <a:xfrm>
            <a:off x="7454821" y="3017395"/>
            <a:ext cx="3773875" cy="2164200"/>
            <a:chOff x="4062" y="0"/>
            <a:chExt cx="3773875" cy="2164200"/>
          </a:xfrm>
        </p:grpSpPr>
        <p:sp>
          <p:nvSpPr>
            <p:cNvPr id="575" name="Google Shape;575;g21bca1318c3_0_23"/>
            <p:cNvSpPr/>
            <p:nvPr/>
          </p:nvSpPr>
          <p:spPr>
            <a:xfrm>
              <a:off x="283642" y="0"/>
              <a:ext cx="3214500" cy="2164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A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g21bca1318c3_0_23"/>
            <p:cNvSpPr/>
            <p:nvPr/>
          </p:nvSpPr>
          <p:spPr>
            <a:xfrm>
              <a:off x="4062" y="649261"/>
              <a:ext cx="1217400" cy="8658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g21bca1318c3_0_23"/>
            <p:cNvSpPr txBox="1"/>
            <p:nvPr/>
          </p:nvSpPr>
          <p:spPr>
            <a:xfrm>
              <a:off x="46321" y="691520"/>
              <a:ext cx="1132800" cy="78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64750" spcFirstLastPara="1" rIns="64750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Arial"/>
                <a:buNone/>
              </a:pPr>
              <a:r>
                <a:rPr b="1" lang="en-US" sz="1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Total Iterations</a:t>
              </a:r>
              <a:endParaRPr sz="1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g21bca1318c3_0_23"/>
            <p:cNvSpPr/>
            <p:nvPr/>
          </p:nvSpPr>
          <p:spPr>
            <a:xfrm>
              <a:off x="1282300" y="649261"/>
              <a:ext cx="1217400" cy="8658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g21bca1318c3_0_23"/>
            <p:cNvSpPr txBox="1"/>
            <p:nvPr/>
          </p:nvSpPr>
          <p:spPr>
            <a:xfrm>
              <a:off x="1324559" y="691520"/>
              <a:ext cx="1132800" cy="78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64750" spcFirstLastPara="1" rIns="64750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90 x 1082 x 2 </a:t>
              </a:r>
              <a:endParaRPr sz="1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g21bca1318c3_0_23"/>
            <p:cNvSpPr/>
            <p:nvPr/>
          </p:nvSpPr>
          <p:spPr>
            <a:xfrm>
              <a:off x="2560537" y="649261"/>
              <a:ext cx="1217400" cy="8658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g21bca1318c3_0_23"/>
            <p:cNvSpPr txBox="1"/>
            <p:nvPr/>
          </p:nvSpPr>
          <p:spPr>
            <a:xfrm>
              <a:off x="2602796" y="691520"/>
              <a:ext cx="1132800" cy="78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64750" spcFirstLastPara="1" rIns="64750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194,760</a:t>
              </a:r>
              <a:endParaRPr sz="1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2" name="Google Shape;582;g21bca1318c3_0_23"/>
          <p:cNvSpPr txBox="1"/>
          <p:nvPr/>
        </p:nvSpPr>
        <p:spPr>
          <a:xfrm>
            <a:off x="404025" y="2848875"/>
            <a:ext cx="596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1bca1318c3_0_40"/>
          <p:cNvSpPr txBox="1"/>
          <p:nvPr>
            <p:ph type="title"/>
          </p:nvPr>
        </p:nvSpPr>
        <p:spPr>
          <a:xfrm>
            <a:off x="838200" y="365125"/>
            <a:ext cx="10515600" cy="111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Classification – Tuning	</a:t>
            </a:r>
            <a:endParaRPr b="1"/>
          </a:p>
        </p:txBody>
      </p:sp>
      <p:grpSp>
        <p:nvGrpSpPr>
          <p:cNvPr id="588" name="Google Shape;588;g21bca1318c3_0_40"/>
          <p:cNvGrpSpPr/>
          <p:nvPr/>
        </p:nvGrpSpPr>
        <p:grpSpPr>
          <a:xfrm>
            <a:off x="462116" y="1304252"/>
            <a:ext cx="11267700" cy="5048781"/>
            <a:chOff x="0" y="2669"/>
            <a:chExt cx="11267700" cy="5048781"/>
          </a:xfrm>
        </p:grpSpPr>
        <p:sp>
          <p:nvSpPr>
            <p:cNvPr id="589" name="Google Shape;589;g21bca1318c3_0_40"/>
            <p:cNvSpPr/>
            <p:nvPr/>
          </p:nvSpPr>
          <p:spPr>
            <a:xfrm>
              <a:off x="0" y="2669"/>
              <a:ext cx="11267700" cy="5484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g21bca1318c3_0_40"/>
            <p:cNvSpPr txBox="1"/>
            <p:nvPr/>
          </p:nvSpPr>
          <p:spPr>
            <a:xfrm>
              <a:off x="26774" y="29443"/>
              <a:ext cx="11214300" cy="4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rPr lang="en-US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Tuning Phase 1 	</a:t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g21bca1318c3_0_40"/>
            <p:cNvSpPr/>
            <p:nvPr/>
          </p:nvSpPr>
          <p:spPr>
            <a:xfrm>
              <a:off x="0" y="564643"/>
              <a:ext cx="11267700" cy="5484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g21bca1318c3_0_40"/>
            <p:cNvSpPr txBox="1"/>
            <p:nvPr/>
          </p:nvSpPr>
          <p:spPr>
            <a:xfrm>
              <a:off x="26774" y="591417"/>
              <a:ext cx="11214300" cy="4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rPr lang="en-US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Find Classifier</a:t>
              </a:r>
              <a:r>
                <a:rPr lang="en-US" sz="2400">
                  <a:solidFill>
                    <a:schemeClr val="lt1"/>
                  </a:solidFill>
                </a:rPr>
                <a:t> -</a:t>
              </a:r>
              <a:r>
                <a:rPr lang="en-US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Vectorizer</a:t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g21bca1318c3_0_40"/>
            <p:cNvSpPr/>
            <p:nvPr/>
          </p:nvSpPr>
          <p:spPr>
            <a:xfrm>
              <a:off x="0" y="1113115"/>
              <a:ext cx="112677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g21bca1318c3_0_40"/>
            <p:cNvSpPr txBox="1"/>
            <p:nvPr/>
          </p:nvSpPr>
          <p:spPr>
            <a:xfrm>
              <a:off x="0" y="1113115"/>
              <a:ext cx="112677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2850" lIns="357750" spcFirstLastPara="1" rIns="128000" wrap="square" tIns="228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Small parameter grids or Default parameters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36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Small </a:t>
              </a:r>
              <a:r>
                <a:rPr lang="en-US" sz="1800">
                  <a:solidFill>
                    <a:schemeClr val="dk1"/>
                  </a:solidFill>
                </a:rPr>
                <a:t>training - validation set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g21bca1318c3_0_40"/>
            <p:cNvSpPr/>
            <p:nvPr/>
          </p:nvSpPr>
          <p:spPr>
            <a:xfrm>
              <a:off x="0" y="1685636"/>
              <a:ext cx="11267700" cy="5484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g21bca1318c3_0_40"/>
            <p:cNvSpPr txBox="1"/>
            <p:nvPr/>
          </p:nvSpPr>
          <p:spPr>
            <a:xfrm>
              <a:off x="26774" y="1712410"/>
              <a:ext cx="11214300" cy="4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rPr lang="en-US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Tuning Phase 2 	 </a:t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g21bca1318c3_0_40"/>
            <p:cNvSpPr/>
            <p:nvPr/>
          </p:nvSpPr>
          <p:spPr>
            <a:xfrm>
              <a:off x="0" y="2247610"/>
              <a:ext cx="11267700" cy="5484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g21bca1318c3_0_40"/>
            <p:cNvSpPr txBox="1"/>
            <p:nvPr/>
          </p:nvSpPr>
          <p:spPr>
            <a:xfrm>
              <a:off x="26774" y="2274384"/>
              <a:ext cx="11214300" cy="4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rPr lang="en-US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Find Optimal Hyperparameters</a:t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g21bca1318c3_0_40"/>
            <p:cNvSpPr/>
            <p:nvPr/>
          </p:nvSpPr>
          <p:spPr>
            <a:xfrm>
              <a:off x="0" y="2796083"/>
              <a:ext cx="112677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g21bca1318c3_0_40"/>
            <p:cNvSpPr txBox="1"/>
            <p:nvPr/>
          </p:nvSpPr>
          <p:spPr>
            <a:xfrm>
              <a:off x="0" y="2796083"/>
              <a:ext cx="112677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2850" lIns="357750" spcFirstLastPara="1" rIns="128000" wrap="square" tIns="228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Large parameter grid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36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Larger </a:t>
              </a:r>
              <a:r>
                <a:rPr lang="en-US" sz="1800">
                  <a:solidFill>
                    <a:schemeClr val="dk1"/>
                  </a:solidFill>
                </a:rPr>
                <a:t>training - validation set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g21bca1318c3_0_40"/>
            <p:cNvSpPr/>
            <p:nvPr/>
          </p:nvSpPr>
          <p:spPr>
            <a:xfrm>
              <a:off x="0" y="3368604"/>
              <a:ext cx="11267700" cy="5484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g21bca1318c3_0_40"/>
            <p:cNvSpPr txBox="1"/>
            <p:nvPr/>
          </p:nvSpPr>
          <p:spPr>
            <a:xfrm>
              <a:off x="26774" y="3395378"/>
              <a:ext cx="11214300" cy="4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rPr lang="en-US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Tuning Phase 3 	 </a:t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g21bca1318c3_0_40"/>
            <p:cNvSpPr/>
            <p:nvPr/>
          </p:nvSpPr>
          <p:spPr>
            <a:xfrm>
              <a:off x="0" y="3930577"/>
              <a:ext cx="11267700" cy="5484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g21bca1318c3_0_40"/>
            <p:cNvSpPr txBox="1"/>
            <p:nvPr/>
          </p:nvSpPr>
          <p:spPr>
            <a:xfrm>
              <a:off x="26774" y="3957351"/>
              <a:ext cx="11214300" cy="4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rPr lang="en-US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Feature Selection</a:t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g21bca1318c3_0_40"/>
            <p:cNvSpPr/>
            <p:nvPr/>
          </p:nvSpPr>
          <p:spPr>
            <a:xfrm>
              <a:off x="0" y="4479050"/>
              <a:ext cx="112677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g21bca1318c3_0_40"/>
            <p:cNvSpPr txBox="1"/>
            <p:nvPr/>
          </p:nvSpPr>
          <p:spPr>
            <a:xfrm>
              <a:off x="0" y="4479050"/>
              <a:ext cx="112677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2850" lIns="357750" spcFirstLastPara="1" rIns="128000" wrap="square" tIns="228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Optimal hyperparameters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36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Large </a:t>
              </a:r>
              <a:r>
                <a:rPr lang="en-US" sz="1800">
                  <a:solidFill>
                    <a:schemeClr val="dk1"/>
                  </a:solidFill>
                </a:rPr>
                <a:t>training - validation set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1bca1318c3_0_63"/>
          <p:cNvSpPr txBox="1"/>
          <p:nvPr>
            <p:ph type="title"/>
          </p:nvPr>
        </p:nvSpPr>
        <p:spPr>
          <a:xfrm>
            <a:off x="838200" y="365125"/>
            <a:ext cx="10515600" cy="111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Classification – Systems	</a:t>
            </a:r>
            <a:endParaRPr b="1"/>
          </a:p>
        </p:txBody>
      </p:sp>
      <p:pic>
        <p:nvPicPr>
          <p:cNvPr id="613" name="Google Shape;613;g21bca1318c3_0_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025" y="1816325"/>
            <a:ext cx="5586716" cy="395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g21bca1318c3_0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8425" y="1816325"/>
            <a:ext cx="5360344" cy="39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1bca1318c3_0_7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Classification – Tuning Results</a:t>
            </a:r>
            <a:endParaRPr b="1"/>
          </a:p>
        </p:txBody>
      </p:sp>
      <p:pic>
        <p:nvPicPr>
          <p:cNvPr id="620" name="Google Shape;620;g21bca1318c3_0_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90688"/>
            <a:ext cx="12192000" cy="371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1bca1318c3_0_75"/>
          <p:cNvSpPr txBox="1"/>
          <p:nvPr>
            <p:ph type="title"/>
          </p:nvPr>
        </p:nvSpPr>
        <p:spPr>
          <a:xfrm>
            <a:off x="838200" y="12193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Classification – Tuning Results</a:t>
            </a:r>
            <a:endParaRPr b="1"/>
          </a:p>
        </p:txBody>
      </p:sp>
      <p:pic>
        <p:nvPicPr>
          <p:cNvPr id="626" name="Google Shape;626;g21bca1318c3_0_75"/>
          <p:cNvPicPr preferRelativeResize="0"/>
          <p:nvPr/>
        </p:nvPicPr>
        <p:blipFill rotWithShape="1">
          <a:blip r:embed="rId3">
            <a:alphaModFix/>
          </a:blip>
          <a:srcRect b="41075" l="0" r="0" t="0"/>
          <a:stretch/>
        </p:blipFill>
        <p:spPr>
          <a:xfrm>
            <a:off x="3283974" y="1447498"/>
            <a:ext cx="5624050" cy="5134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"/>
          <p:cNvSpPr txBox="1"/>
          <p:nvPr>
            <p:ph idx="1" type="body"/>
          </p:nvPr>
        </p:nvSpPr>
        <p:spPr>
          <a:xfrm>
            <a:off x="104733" y="1739833"/>
            <a:ext cx="5080000" cy="31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70000" lnSpcReduction="20000"/>
          </a:bodyPr>
          <a:lstStyle/>
          <a:p>
            <a:pPr indent="-445757" lvl="0" marL="60958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>
                <a:solidFill>
                  <a:schemeClr val="dk1"/>
                </a:solidFill>
              </a:rPr>
              <a:t>Example of ‘(light_)clean_text’: </a:t>
            </a:r>
            <a:endParaRPr>
              <a:solidFill>
                <a:schemeClr val="dk1"/>
              </a:solidFill>
            </a:endParaRPr>
          </a:p>
          <a:p>
            <a:pPr indent="0" lvl="0" marL="60958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r>
              <a:rPr lang="en-US">
                <a:solidFill>
                  <a:schemeClr val="dk1"/>
                </a:solidFill>
              </a:rPr>
              <a:t>“Welcome to the family, Mia Meli! #new #puppy #adorable #cute #fluffy #mutt #mybaby #girl</a:t>
            </a: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http://t.co/a27C1XueZP</a:t>
            </a:r>
            <a:r>
              <a:rPr lang="en-US"/>
              <a:t>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r>
              <a:rPr b="1" lang="en-US">
                <a:solidFill>
                  <a:schemeClr val="dk1"/>
                </a:solidFill>
              </a:rPr>
              <a:t>=&gt;</a:t>
            </a:r>
            <a:r>
              <a:rPr lang="en-US">
                <a:solidFill>
                  <a:schemeClr val="dk1"/>
                </a:solidFill>
              </a:rPr>
              <a:t> “welcome to the family, mia meli!”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ct val="108108"/>
              <a:buNone/>
            </a:pPr>
            <a:r>
              <a:rPr b="1" lang="en-US">
                <a:solidFill>
                  <a:schemeClr val="dk1"/>
                </a:solidFill>
              </a:rPr>
              <a:t>=&gt;</a:t>
            </a:r>
            <a:r>
              <a:rPr lang="en-US">
                <a:solidFill>
                  <a:schemeClr val="dk1"/>
                </a:solidFill>
              </a:rPr>
              <a:t> “welcome the family mia meli!”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4" name="Google Shape;144;p6"/>
          <p:cNvSpPr txBox="1"/>
          <p:nvPr>
            <p:ph type="title"/>
          </p:nvPr>
        </p:nvSpPr>
        <p:spPr>
          <a:xfrm>
            <a:off x="78225" y="288575"/>
            <a:ext cx="5133000" cy="13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Text Pre-Processing 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Play"/>
              <a:buNone/>
            </a:pPr>
            <a:r>
              <a:rPr b="1" lang="en-US"/>
              <a:t>Results</a:t>
            </a:r>
            <a:endParaRPr b="1"/>
          </a:p>
        </p:txBody>
      </p:sp>
      <p:pic>
        <p:nvPicPr>
          <p:cNvPr id="145" name="Google Shape;14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1bca1318c3_0_80"/>
          <p:cNvSpPr txBox="1"/>
          <p:nvPr>
            <p:ph type="title"/>
          </p:nvPr>
        </p:nvSpPr>
        <p:spPr>
          <a:xfrm>
            <a:off x="100518" y="2383276"/>
            <a:ext cx="35376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lay"/>
              <a:buNone/>
            </a:pPr>
            <a:r>
              <a:rPr b="1" lang="en-US"/>
              <a:t>Classification</a:t>
            </a:r>
            <a:br>
              <a:rPr b="1" lang="en-US"/>
            </a:br>
            <a:r>
              <a:rPr b="1" lang="en-US"/>
              <a:t>Tuning Results</a:t>
            </a:r>
            <a:endParaRPr b="1"/>
          </a:p>
        </p:txBody>
      </p:sp>
      <p:grpSp>
        <p:nvGrpSpPr>
          <p:cNvPr id="632" name="Google Shape;632;g21bca1318c3_0_80"/>
          <p:cNvGrpSpPr/>
          <p:nvPr/>
        </p:nvGrpSpPr>
        <p:grpSpPr>
          <a:xfrm>
            <a:off x="3900792" y="5363"/>
            <a:ext cx="8190600" cy="6847350"/>
            <a:chOff x="0" y="5363"/>
            <a:chExt cx="8190600" cy="6847350"/>
          </a:xfrm>
        </p:grpSpPr>
        <p:sp>
          <p:nvSpPr>
            <p:cNvPr id="633" name="Google Shape;633;g21bca1318c3_0_80"/>
            <p:cNvSpPr/>
            <p:nvPr/>
          </p:nvSpPr>
          <p:spPr>
            <a:xfrm>
              <a:off x="0" y="5363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g21bca1318c3_0_80"/>
            <p:cNvSpPr txBox="1"/>
            <p:nvPr/>
          </p:nvSpPr>
          <p:spPr>
            <a:xfrm>
              <a:off x="10643" y="16006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hate_speech</a:t>
              </a: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				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g21bca1318c3_0_80"/>
            <p:cNvSpPr/>
            <p:nvPr/>
          </p:nvSpPr>
          <p:spPr>
            <a:xfrm>
              <a:off x="0" y="232559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g21bca1318c3_0_80"/>
            <p:cNvSpPr txBox="1"/>
            <p:nvPr/>
          </p:nvSpPr>
          <p:spPr>
            <a:xfrm>
              <a:off x="10643" y="243202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Vectorizer		Features		Preprocessing		Accuracy	Duration (s)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g21bca1318c3_0_80"/>
            <p:cNvSpPr/>
            <p:nvPr/>
          </p:nvSpPr>
          <p:spPr>
            <a:xfrm>
              <a:off x="0" y="459755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g21bca1318c3_0_80"/>
            <p:cNvSpPr txBox="1"/>
            <p:nvPr/>
          </p:nvSpPr>
          <p:spPr>
            <a:xfrm>
              <a:off x="10643" y="470398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CountVectorizer	All			Clean			1.0		0.6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g21bca1318c3_0_80"/>
            <p:cNvSpPr/>
            <p:nvPr/>
          </p:nvSpPr>
          <p:spPr>
            <a:xfrm>
              <a:off x="0" y="686951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g21bca1318c3_0_80"/>
            <p:cNvSpPr txBox="1"/>
            <p:nvPr/>
          </p:nvSpPr>
          <p:spPr>
            <a:xfrm>
              <a:off x="10643" y="697594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CountVectorizer	All			light_clean_text		1.0		0.8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g21bca1318c3_0_80"/>
            <p:cNvSpPr/>
            <p:nvPr/>
          </p:nvSpPr>
          <p:spPr>
            <a:xfrm>
              <a:off x="0" y="914147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g21bca1318c3_0_80"/>
            <p:cNvSpPr txBox="1"/>
            <p:nvPr/>
          </p:nvSpPr>
          <p:spPr>
            <a:xfrm>
              <a:off x="10643" y="924790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TfidfVectorizer		All			Clean			1.0		1.3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g21bca1318c3_0_80"/>
            <p:cNvSpPr/>
            <p:nvPr/>
          </p:nvSpPr>
          <p:spPr>
            <a:xfrm>
              <a:off x="0" y="1132169"/>
              <a:ext cx="81906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g21bca1318c3_0_80"/>
            <p:cNvSpPr txBox="1"/>
            <p:nvPr/>
          </p:nvSpPr>
          <p:spPr>
            <a:xfrm>
              <a:off x="0" y="1132169"/>
              <a:ext cx="81906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775" lIns="260050" spcFirstLastPara="1" rIns="99550" wrap="square" tIns="17775">
              <a:noAutofit/>
            </a:bodyPr>
            <a:lstStyle/>
            <a:p>
              <a:pPr indent="-254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5400" lvl="1" marL="114300" marR="0" rtl="0" algn="l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g21bca1318c3_0_80"/>
            <p:cNvSpPr/>
            <p:nvPr/>
          </p:nvSpPr>
          <p:spPr>
            <a:xfrm>
              <a:off x="0" y="1435479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g21bca1318c3_0_80"/>
            <p:cNvSpPr txBox="1"/>
            <p:nvPr/>
          </p:nvSpPr>
          <p:spPr>
            <a:xfrm>
              <a:off x="10643" y="1446122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personality</a:t>
              </a: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				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g21bca1318c3_0_80"/>
            <p:cNvSpPr/>
            <p:nvPr/>
          </p:nvSpPr>
          <p:spPr>
            <a:xfrm>
              <a:off x="0" y="1662676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g21bca1318c3_0_80"/>
            <p:cNvSpPr txBox="1"/>
            <p:nvPr/>
          </p:nvSpPr>
          <p:spPr>
            <a:xfrm>
              <a:off x="10643" y="1673319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Vectorizer		Features		Preprocessing		Accuracy	Duration (s)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g21bca1318c3_0_80"/>
            <p:cNvSpPr/>
            <p:nvPr/>
          </p:nvSpPr>
          <p:spPr>
            <a:xfrm>
              <a:off x="0" y="1889872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g21bca1318c3_0_80"/>
            <p:cNvSpPr txBox="1"/>
            <p:nvPr/>
          </p:nvSpPr>
          <p:spPr>
            <a:xfrm>
              <a:off x="10643" y="1900515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CountVectorizer	All			light_clean_text		1.0		14.3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g21bca1318c3_0_80"/>
            <p:cNvSpPr/>
            <p:nvPr/>
          </p:nvSpPr>
          <p:spPr>
            <a:xfrm>
              <a:off x="0" y="2117068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g21bca1318c3_0_80"/>
            <p:cNvSpPr txBox="1"/>
            <p:nvPr/>
          </p:nvSpPr>
          <p:spPr>
            <a:xfrm>
              <a:off x="10643" y="2127711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CountVectorizer	All			Clean			1.0		14.4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g21bca1318c3_0_80"/>
            <p:cNvSpPr/>
            <p:nvPr/>
          </p:nvSpPr>
          <p:spPr>
            <a:xfrm>
              <a:off x="0" y="2344264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g21bca1318c3_0_80"/>
            <p:cNvSpPr txBox="1"/>
            <p:nvPr/>
          </p:nvSpPr>
          <p:spPr>
            <a:xfrm>
              <a:off x="10643" y="2354907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CountVectorizer	All			Clean			1.0		14.5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g21bca1318c3_0_80"/>
            <p:cNvSpPr/>
            <p:nvPr/>
          </p:nvSpPr>
          <p:spPr>
            <a:xfrm>
              <a:off x="0" y="2562286"/>
              <a:ext cx="81906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g21bca1318c3_0_80"/>
            <p:cNvSpPr txBox="1"/>
            <p:nvPr/>
          </p:nvSpPr>
          <p:spPr>
            <a:xfrm>
              <a:off x="0" y="2562286"/>
              <a:ext cx="81906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775" lIns="260050" spcFirstLastPara="1" rIns="99550" wrap="square" tIns="17775">
              <a:noAutofit/>
            </a:bodyPr>
            <a:lstStyle/>
            <a:p>
              <a:pPr indent="-254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5400" lvl="1" marL="114300" marR="0" rtl="0" algn="l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g21bca1318c3_0_80"/>
            <p:cNvSpPr/>
            <p:nvPr/>
          </p:nvSpPr>
          <p:spPr>
            <a:xfrm>
              <a:off x="0" y="2865596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g21bca1318c3_0_80"/>
            <p:cNvSpPr txBox="1"/>
            <p:nvPr/>
          </p:nvSpPr>
          <p:spPr>
            <a:xfrm>
              <a:off x="10643" y="2876239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emotions</a:t>
              </a: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				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g21bca1318c3_0_80"/>
            <p:cNvSpPr/>
            <p:nvPr/>
          </p:nvSpPr>
          <p:spPr>
            <a:xfrm>
              <a:off x="0" y="3092792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g21bca1318c3_0_80"/>
            <p:cNvSpPr txBox="1"/>
            <p:nvPr/>
          </p:nvSpPr>
          <p:spPr>
            <a:xfrm>
              <a:off x="10643" y="3103435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Vectorizer		Features		Preprocessing		Accuracy	Duration (s)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g21bca1318c3_0_80"/>
            <p:cNvSpPr/>
            <p:nvPr/>
          </p:nvSpPr>
          <p:spPr>
            <a:xfrm>
              <a:off x="0" y="3319988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g21bca1318c3_0_80"/>
            <p:cNvSpPr txBox="1"/>
            <p:nvPr/>
          </p:nvSpPr>
          <p:spPr>
            <a:xfrm>
              <a:off x="10643" y="3330631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TfidfVectorizer		Text			light_clean_text		0.7687		18.8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g21bca1318c3_0_80"/>
            <p:cNvSpPr/>
            <p:nvPr/>
          </p:nvSpPr>
          <p:spPr>
            <a:xfrm>
              <a:off x="0" y="3547184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g21bca1318c3_0_80"/>
            <p:cNvSpPr txBox="1"/>
            <p:nvPr/>
          </p:nvSpPr>
          <p:spPr>
            <a:xfrm>
              <a:off x="10643" y="3557827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TfidfVectorizer		Text			Raw Text		0.7642		18.8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g21bca1318c3_0_80"/>
            <p:cNvSpPr/>
            <p:nvPr/>
          </p:nvSpPr>
          <p:spPr>
            <a:xfrm>
              <a:off x="0" y="3774380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g21bca1318c3_0_80"/>
            <p:cNvSpPr txBox="1"/>
            <p:nvPr/>
          </p:nvSpPr>
          <p:spPr>
            <a:xfrm>
              <a:off x="10643" y="3785023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CountVectorizer	Text			light_clean_text		0.7637		25.6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g21bca1318c3_0_80"/>
            <p:cNvSpPr/>
            <p:nvPr/>
          </p:nvSpPr>
          <p:spPr>
            <a:xfrm>
              <a:off x="0" y="3992402"/>
              <a:ext cx="81906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g21bca1318c3_0_80"/>
            <p:cNvSpPr txBox="1"/>
            <p:nvPr/>
          </p:nvSpPr>
          <p:spPr>
            <a:xfrm>
              <a:off x="0" y="3992402"/>
              <a:ext cx="81906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775" lIns="260050" spcFirstLastPara="1" rIns="99550" wrap="square" tIns="17775">
              <a:noAutofit/>
            </a:bodyPr>
            <a:lstStyle/>
            <a:p>
              <a:pPr indent="-254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5400" lvl="1" marL="114300" marR="0" rtl="0" algn="l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g21bca1318c3_0_80"/>
            <p:cNvSpPr/>
            <p:nvPr/>
          </p:nvSpPr>
          <p:spPr>
            <a:xfrm>
              <a:off x="0" y="4295712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g21bca1318c3_0_80"/>
            <p:cNvSpPr txBox="1"/>
            <p:nvPr/>
          </p:nvSpPr>
          <p:spPr>
            <a:xfrm>
              <a:off x="10643" y="4306355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botting	</a:t>
              </a: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			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g21bca1318c3_0_80"/>
            <p:cNvSpPr/>
            <p:nvPr/>
          </p:nvSpPr>
          <p:spPr>
            <a:xfrm>
              <a:off x="0" y="4522908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g21bca1318c3_0_80"/>
            <p:cNvSpPr txBox="1"/>
            <p:nvPr/>
          </p:nvSpPr>
          <p:spPr>
            <a:xfrm>
              <a:off x="10643" y="4533551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Vectorizer		Features		Preprocessing		Accuracy	Duration (s)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g21bca1318c3_0_80"/>
            <p:cNvSpPr/>
            <p:nvPr/>
          </p:nvSpPr>
          <p:spPr>
            <a:xfrm>
              <a:off x="0" y="4750104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g21bca1318c3_0_80"/>
            <p:cNvSpPr txBox="1"/>
            <p:nvPr/>
          </p:nvSpPr>
          <p:spPr>
            <a:xfrm>
              <a:off x="10643" y="4760747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TfidfVectorizer		Text			Default			0.7338		31.1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g21bca1318c3_0_80"/>
            <p:cNvSpPr/>
            <p:nvPr/>
          </p:nvSpPr>
          <p:spPr>
            <a:xfrm>
              <a:off x="0" y="4977300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g21bca1318c3_0_80"/>
            <p:cNvSpPr txBox="1"/>
            <p:nvPr/>
          </p:nvSpPr>
          <p:spPr>
            <a:xfrm>
              <a:off x="10643" y="4987943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CountVectorizer	Text			Default			0.7335		22.2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g21bca1318c3_0_80"/>
            <p:cNvSpPr/>
            <p:nvPr/>
          </p:nvSpPr>
          <p:spPr>
            <a:xfrm>
              <a:off x="0" y="5204496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g21bca1318c3_0_80"/>
            <p:cNvSpPr txBox="1"/>
            <p:nvPr/>
          </p:nvSpPr>
          <p:spPr>
            <a:xfrm>
              <a:off x="10643" y="5215139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CountVectorizer	Text			Default			0.7329		25.8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g21bca1318c3_0_80"/>
            <p:cNvSpPr/>
            <p:nvPr/>
          </p:nvSpPr>
          <p:spPr>
            <a:xfrm>
              <a:off x="0" y="5422519"/>
              <a:ext cx="81906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g21bca1318c3_0_80"/>
            <p:cNvSpPr txBox="1"/>
            <p:nvPr/>
          </p:nvSpPr>
          <p:spPr>
            <a:xfrm>
              <a:off x="0" y="5422519"/>
              <a:ext cx="81906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775" lIns="260050" spcFirstLastPara="1" rIns="99550" wrap="square" tIns="17775">
              <a:noAutofit/>
            </a:bodyPr>
            <a:lstStyle/>
            <a:p>
              <a:pPr indent="-254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5400" lvl="1" marL="114300" marR="0" rtl="0" algn="l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g21bca1318c3_0_80"/>
            <p:cNvSpPr/>
            <p:nvPr/>
          </p:nvSpPr>
          <p:spPr>
            <a:xfrm>
              <a:off x="0" y="5725829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g21bca1318c3_0_80"/>
            <p:cNvSpPr txBox="1"/>
            <p:nvPr/>
          </p:nvSpPr>
          <p:spPr>
            <a:xfrm>
              <a:off x="10643" y="5736472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sentiment</a:t>
              </a: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				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g21bca1318c3_0_80"/>
            <p:cNvSpPr/>
            <p:nvPr/>
          </p:nvSpPr>
          <p:spPr>
            <a:xfrm>
              <a:off x="0" y="5953025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g21bca1318c3_0_80"/>
            <p:cNvSpPr txBox="1"/>
            <p:nvPr/>
          </p:nvSpPr>
          <p:spPr>
            <a:xfrm>
              <a:off x="10643" y="5963668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Vectorizer		Features		Preprocessing		Accuracy	Duration (s)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g21bca1318c3_0_80"/>
            <p:cNvSpPr/>
            <p:nvPr/>
          </p:nvSpPr>
          <p:spPr>
            <a:xfrm>
              <a:off x="0" y="6180221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g21bca1318c3_0_80"/>
            <p:cNvSpPr txBox="1"/>
            <p:nvPr/>
          </p:nvSpPr>
          <p:spPr>
            <a:xfrm>
              <a:off x="10643" y="6190864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TfidfVectorizer		Text			Default			0.7015		461.9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g21bca1318c3_0_80"/>
            <p:cNvSpPr/>
            <p:nvPr/>
          </p:nvSpPr>
          <p:spPr>
            <a:xfrm>
              <a:off x="0" y="6407417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g21bca1318c3_0_80"/>
            <p:cNvSpPr txBox="1"/>
            <p:nvPr/>
          </p:nvSpPr>
          <p:spPr>
            <a:xfrm>
              <a:off x="10643" y="6418060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CountVectorizer	Text			Default			0.7013		28.1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g21bca1318c3_0_80"/>
            <p:cNvSpPr/>
            <p:nvPr/>
          </p:nvSpPr>
          <p:spPr>
            <a:xfrm>
              <a:off x="0" y="6634613"/>
              <a:ext cx="8190600" cy="218100"/>
            </a:xfrm>
            <a:prstGeom prst="roundRect">
              <a:avLst>
                <a:gd fmla="val 16667" name="adj"/>
              </a:avLst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g21bca1318c3_0_80"/>
            <p:cNvSpPr txBox="1"/>
            <p:nvPr/>
          </p:nvSpPr>
          <p:spPr>
            <a:xfrm>
              <a:off x="10643" y="6645256"/>
              <a:ext cx="8169300" cy="1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3325" lIns="53325" spcFirstLastPara="1" rIns="53325" wrap="square" tIns="5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TfidfVectorizer		Text			Default			0.6871		30.2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1bca1318c3_0_14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Classification – BERT pretrained</a:t>
            </a:r>
            <a:endParaRPr b="1"/>
          </a:p>
        </p:txBody>
      </p:sp>
      <p:pic>
        <p:nvPicPr>
          <p:cNvPr id="696" name="Google Shape;696;g21bca1318c3_0_1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321" y="2148963"/>
            <a:ext cx="5400675" cy="415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g21bca1318c3_0_1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2148963"/>
            <a:ext cx="5353051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1bca1318c3_0_14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4000"/>
              <a:t>Classification – Final Model Results</a:t>
            </a:r>
            <a:endParaRPr b="1" sz="4000"/>
          </a:p>
        </p:txBody>
      </p:sp>
      <p:graphicFrame>
        <p:nvGraphicFramePr>
          <p:cNvPr id="703" name="Google Shape;703;g21bca1318c3_0_149"/>
          <p:cNvGraphicFramePr/>
          <p:nvPr/>
        </p:nvGraphicFramePr>
        <p:xfrm>
          <a:off x="276535" y="231518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{A0786851-3BE1-46E0-B803-9213402F30BD}</a:tableStyleId>
              </a:tblPr>
              <a:tblGrid>
                <a:gridCol w="1114750"/>
                <a:gridCol w="1114750"/>
                <a:gridCol w="1114750"/>
                <a:gridCol w="917300"/>
                <a:gridCol w="1269300"/>
                <a:gridCol w="633875"/>
                <a:gridCol w="1114750"/>
                <a:gridCol w="1114750"/>
                <a:gridCol w="1114750"/>
                <a:gridCol w="1114750"/>
                <a:gridCol w="1114750"/>
              </a:tblGrid>
              <a:tr h="598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Dataset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Preprocessing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Features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Vectorizer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Classifier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Duration (s)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Peak Memory (GB)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Accuracy Score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F1 Score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Precision Score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dk1"/>
                          </a:solidFill>
                        </a:rPr>
                        <a:t>Recall Score</a:t>
                      </a:r>
                      <a:endParaRPr b="1" i="0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</a:tr>
              <a:tr h="431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hate_speech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clean_text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All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CountVectorizer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LogisticRegression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1.8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8.24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</a:tr>
              <a:tr h="598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Emotions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light_clean_text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Text Only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TfidfVectorizer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GradientBoosting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61.0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8.41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0.8474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0.8478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0.8651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0.8474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</a:tr>
              <a:tr h="431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personality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light_clean_text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All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CountVectorizer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SVC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27.6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8.95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0.9999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0.9999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0.9999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0.9999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</a:tr>
              <a:tr h="4129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botting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text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Text Only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TfidfVectorizer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LogisticRegression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24.7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10.15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0.7845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0.7757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0.7760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0.7845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</a:tr>
              <a:tr h="4129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sentiment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text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Text Only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TfidfVectorizer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LogisticRegression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99.8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11.63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0.7955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0.7955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0.7957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100" u="none" cap="none" strike="noStrike">
                          <a:solidFill>
                            <a:schemeClr val="dk1"/>
                          </a:solidFill>
                        </a:rPr>
                        <a:t>0.7955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25" marB="0" marR="7225" marL="7225" anchor="ctr">
                    <a:solidFill>
                      <a:srgbClr val="CAD1D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21bca1318c3_0_154"/>
          <p:cNvSpPr txBox="1"/>
          <p:nvPr>
            <p:ph type="title"/>
          </p:nvPr>
        </p:nvSpPr>
        <p:spPr>
          <a:xfrm>
            <a:off x="838200" y="448000"/>
            <a:ext cx="105156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4000"/>
              <a:t>Classification – Applying to Unknown</a:t>
            </a:r>
            <a:endParaRPr b="1" sz="4000"/>
          </a:p>
        </p:txBody>
      </p:sp>
      <p:sp>
        <p:nvSpPr>
          <p:cNvPr id="709" name="Google Shape;709;g21bca1318c3_0_154"/>
          <p:cNvSpPr txBox="1"/>
          <p:nvPr/>
        </p:nvSpPr>
        <p:spPr>
          <a:xfrm>
            <a:off x="658762" y="2201785"/>
            <a:ext cx="5184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486" lvl="0" marL="57148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⮚"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Botting Classifier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~ 80% Accuracy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0" name="Google Shape;710;g21bca1318c3_0_154"/>
          <p:cNvSpPr txBox="1"/>
          <p:nvPr/>
        </p:nvSpPr>
        <p:spPr>
          <a:xfrm>
            <a:off x="658761" y="4214463"/>
            <a:ext cx="5184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486" lvl="0" marL="57148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❑"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Covid Tweets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188" lvl="0" marL="4571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Raw Tweets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1" name="Google Shape;711;g21bca1318c3_0_1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41682" y="1690689"/>
            <a:ext cx="6812119" cy="4712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1bca1318c3_0_161"/>
          <p:cNvSpPr txBox="1"/>
          <p:nvPr>
            <p:ph type="title"/>
          </p:nvPr>
        </p:nvSpPr>
        <p:spPr>
          <a:xfrm>
            <a:off x="838200" y="365126"/>
            <a:ext cx="10515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4000"/>
              <a:t>Classification – Applying to Unknown</a:t>
            </a:r>
            <a:endParaRPr b="1" sz="4000"/>
          </a:p>
        </p:txBody>
      </p:sp>
      <p:sp>
        <p:nvSpPr>
          <p:cNvPr id="717" name="Google Shape;717;g21bca1318c3_0_161"/>
          <p:cNvSpPr txBox="1"/>
          <p:nvPr/>
        </p:nvSpPr>
        <p:spPr>
          <a:xfrm>
            <a:off x="658762" y="2201785"/>
            <a:ext cx="5184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486" lvl="0" marL="57148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⮚"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Botting Classifier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~ 80% Accuracy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8" name="Google Shape;718;g21bca1318c3_0_161"/>
          <p:cNvSpPr txBox="1"/>
          <p:nvPr/>
        </p:nvSpPr>
        <p:spPr>
          <a:xfrm>
            <a:off x="658761" y="4214463"/>
            <a:ext cx="5184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486" lvl="0" marL="57148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❑"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Covid Tweets</a:t>
            </a:r>
            <a:endParaRPr b="1"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188" lvl="0" marL="4571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Preprocessed Tweets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9" name="Google Shape;719;g21bca1318c3_0_1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91666" y="1690688"/>
            <a:ext cx="6762135" cy="4711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1bca1318c3_0_168"/>
          <p:cNvSpPr txBox="1"/>
          <p:nvPr>
            <p:ph type="title"/>
          </p:nvPr>
        </p:nvSpPr>
        <p:spPr>
          <a:xfrm>
            <a:off x="838200" y="365126"/>
            <a:ext cx="10515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b="1" lang="en-US" sz="4000"/>
              <a:t>Classification – Applying to Unknown</a:t>
            </a:r>
            <a:endParaRPr b="1" sz="4000"/>
          </a:p>
        </p:txBody>
      </p:sp>
      <p:sp>
        <p:nvSpPr>
          <p:cNvPr id="725" name="Google Shape;725;g21bca1318c3_0_168"/>
          <p:cNvSpPr txBox="1"/>
          <p:nvPr/>
        </p:nvSpPr>
        <p:spPr>
          <a:xfrm>
            <a:off x="658762" y="2201785"/>
            <a:ext cx="5184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486" lvl="0" marL="57148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⮚"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Botting Classifier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~ 80% Accuracy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6" name="Google Shape;726;g21bca1318c3_0_168"/>
          <p:cNvSpPr txBox="1"/>
          <p:nvPr/>
        </p:nvSpPr>
        <p:spPr>
          <a:xfrm>
            <a:off x="658761" y="4214466"/>
            <a:ext cx="5184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486" lvl="0" marL="57148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❑"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Ukraine War Tweets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27" name="Google Shape;727;g21bca1318c3_0_1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79130" y="1690689"/>
            <a:ext cx="6174671" cy="4660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7"/>
          <p:cNvSpPr txBox="1"/>
          <p:nvPr>
            <p:ph type="title"/>
          </p:nvPr>
        </p:nvSpPr>
        <p:spPr>
          <a:xfrm>
            <a:off x="758687" y="25716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</a:pPr>
            <a:r>
              <a:rPr b="1" lang="en-US" sz="6600"/>
              <a:t>Thank you!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838200" y="21921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Unsupervised – Topic Modeling</a:t>
            </a:r>
            <a:endParaRPr/>
          </a:p>
        </p:txBody>
      </p:sp>
      <p:sp>
        <p:nvSpPr>
          <p:cNvPr id="151" name="Google Shape;151;p20"/>
          <p:cNvSpPr txBox="1"/>
          <p:nvPr>
            <p:ph idx="1" type="body"/>
          </p:nvPr>
        </p:nvSpPr>
        <p:spPr>
          <a:xfrm>
            <a:off x="838200" y="188399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Application</a:t>
            </a:r>
            <a:r>
              <a:rPr lang="en-US"/>
              <a:t> of 3 distinct models (LDA, LSA, BERTopic)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Hyperparameter and </a:t>
            </a:r>
            <a:r>
              <a:rPr lang="en-US"/>
              <a:t>tuning</a:t>
            </a:r>
            <a:r>
              <a:rPr lang="en-US"/>
              <a:t> on each model.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Evaluate the performance &amp; d</a:t>
            </a:r>
            <a:r>
              <a:rPr lang="en-US"/>
              <a:t>erive best model.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Insights of results.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731194" y="16385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Datasets Overview</a:t>
            </a:r>
            <a:endParaRPr/>
          </a:p>
        </p:txBody>
      </p:sp>
      <p:sp>
        <p:nvSpPr>
          <p:cNvPr id="157" name="Google Shape;157;p21"/>
          <p:cNvSpPr txBox="1"/>
          <p:nvPr>
            <p:ph idx="1" type="body"/>
          </p:nvPr>
        </p:nvSpPr>
        <p:spPr>
          <a:xfrm>
            <a:off x="838200" y="140474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Two distinct datasets for which we followed similar approach.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Covid dataset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/>
            </a:b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Customer support dataset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8" name="Google Shape;158;p21"/>
          <p:cNvPicPr preferRelativeResize="0"/>
          <p:nvPr/>
        </p:nvPicPr>
        <p:blipFill rotWithShape="1">
          <a:blip r:embed="rId3">
            <a:alphaModFix/>
          </a:blip>
          <a:srcRect b="46977" l="0" r="0" t="0"/>
          <a:stretch/>
        </p:blipFill>
        <p:spPr>
          <a:xfrm>
            <a:off x="237754" y="2903097"/>
            <a:ext cx="11502481" cy="67731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9" name="Google Shape;159;p21"/>
          <p:cNvPicPr preferRelativeResize="0"/>
          <p:nvPr/>
        </p:nvPicPr>
        <p:blipFill rotWithShape="1">
          <a:blip r:embed="rId4">
            <a:alphaModFix/>
          </a:blip>
          <a:srcRect b="60025" l="0" r="0" t="0"/>
          <a:stretch/>
        </p:blipFill>
        <p:spPr>
          <a:xfrm>
            <a:off x="129154" y="4994090"/>
            <a:ext cx="11933692" cy="91833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type="title"/>
          </p:nvPr>
        </p:nvSpPr>
        <p:spPr>
          <a:xfrm>
            <a:off x="739301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sz="4300"/>
              <a:t>Models Applied Overview and Comparison</a:t>
            </a:r>
            <a:endParaRPr sz="4300"/>
          </a:p>
        </p:txBody>
      </p:sp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6332352" y="1108744"/>
            <a:ext cx="5098916" cy="4823103"/>
          </a:xfrm>
          <a:prstGeom prst="rect">
            <a:avLst/>
          </a:prstGeom>
          <a:noFill/>
          <a:ln cap="flat" cmpd="sng" w="12700">
            <a:solidFill>
              <a:schemeClr val="dk1">
                <a:alpha val="48627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b="1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b="1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LSA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b="0" i="0" lang="en-US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“control” model.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Inferior for results interpretation.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b="1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LDA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/>
              <a:t>Computationally</a:t>
            </a:r>
            <a:r>
              <a:rPr b="1" lang="en-US" sz="2100"/>
              <a:t> </a:t>
            </a:r>
            <a:r>
              <a:rPr lang="en-US" sz="2100"/>
              <a:t>intensive.</a:t>
            </a:r>
            <a:endParaRPr/>
          </a:p>
          <a:p>
            <a:pPr indent="-889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BERTopic</a:t>
            </a:r>
            <a:endParaRPr b="1" i="0" sz="3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Computationally</a:t>
            </a:r>
            <a:r>
              <a:rPr b="1" lang="en-US" sz="2000"/>
              <a:t> </a:t>
            </a:r>
            <a:r>
              <a:rPr lang="en-US" sz="2000"/>
              <a:t>intensive. (Not as much as LDA though)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2"/>
          <p:cNvSpPr txBox="1"/>
          <p:nvPr/>
        </p:nvSpPr>
        <p:spPr>
          <a:xfrm>
            <a:off x="597409" y="1108744"/>
            <a:ext cx="4963200" cy="4823100"/>
          </a:xfrm>
          <a:prstGeom prst="rect">
            <a:avLst/>
          </a:prstGeom>
          <a:noFill/>
          <a:ln cap="flat" cmpd="sng" w="12700">
            <a:solidFill>
              <a:schemeClr val="dk1">
                <a:alpha val="49803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</a:t>
            </a:r>
            <a:endParaRPr b="1"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LSA (</a:t>
            </a:r>
            <a:r>
              <a:rPr b="1" lang="en-US" sz="2300">
                <a:solidFill>
                  <a:schemeClr val="dk1"/>
                </a:solidFill>
              </a:rPr>
              <a:t>Latent semantic analysis)</a:t>
            </a:r>
            <a:endParaRPr b="1"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3912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94726"/>
              <a:buFont typeface="Arial"/>
              <a:buChar char="•"/>
            </a:pPr>
            <a:r>
              <a:rPr b="1" i="0" lang="en-US" sz="244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r>
              <a:rPr b="1" i="0" lang="en-US" sz="247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aster</a:t>
            </a:r>
            <a:r>
              <a:rPr b="0" i="0" lang="en-US" sz="247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than other models we can define </a:t>
            </a:r>
            <a:r>
              <a:rPr lang="en-US" sz="247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easily </a:t>
            </a:r>
            <a:r>
              <a:rPr b="0" i="0" lang="en-US" sz="247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number of topics </a:t>
            </a:r>
            <a:r>
              <a:rPr b="1" i="0" lang="en-US" sz="247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can provide </a:t>
            </a:r>
            <a:r>
              <a:rPr b="0" i="0" lang="en-US" sz="247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good initial overview of the clusters in our dataset.</a:t>
            </a:r>
            <a:endParaRPr sz="2479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LDA (</a:t>
            </a:r>
            <a:r>
              <a:rPr b="1" lang="en-US" sz="2300">
                <a:solidFill>
                  <a:schemeClr val="dk1"/>
                </a:solidFill>
              </a:rPr>
              <a:t>Latent Dirichlet Allocation</a:t>
            </a:r>
            <a:r>
              <a:rPr b="1"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7169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Produces topics which are interpretable more coherent and human-understandable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BERTopic</a:t>
            </a:r>
            <a:endParaRPr b="1"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7169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Captures semantic meaning more effectively than traditional methods.</a:t>
            </a:r>
            <a:endParaRPr/>
          </a:p>
          <a:p>
            <a:pPr indent="-217169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Produces more meaningful and contextually accurate topics due to the use of transformer-based embeddings (pretrained Sentence Transformer).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739301" y="6027195"/>
            <a:ext cx="1113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one of the models used provided different results and insights thus it is important to combine more than one techniques for topic modeling and understanding.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22"/>
          <p:cNvPicPr preferRelativeResize="0"/>
          <p:nvPr/>
        </p:nvPicPr>
        <p:blipFill rotWithShape="1">
          <a:blip r:embed="rId3">
            <a:alphaModFix/>
          </a:blip>
          <a:srcRect b="-14823" l="0" r="70344" t="0"/>
          <a:stretch/>
        </p:blipFill>
        <p:spPr>
          <a:xfrm>
            <a:off x="7096508" y="3626113"/>
            <a:ext cx="1785302" cy="2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00666" y="5042570"/>
            <a:ext cx="1781144" cy="294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lang="en-US"/>
              <a:t>    </a:t>
            </a:r>
            <a:r>
              <a:rPr b="1" lang="en-US"/>
              <a:t>Model(s) </a:t>
            </a:r>
            <a:r>
              <a:rPr b="1" lang="en-US"/>
              <a:t>Tuning Parameters</a:t>
            </a:r>
            <a:endParaRPr b="1"/>
          </a:p>
        </p:txBody>
      </p:sp>
      <p:sp>
        <p:nvSpPr>
          <p:cNvPr id="175" name="Google Shape;175;p23"/>
          <p:cNvSpPr txBox="1"/>
          <p:nvPr>
            <p:ph idx="1" type="body"/>
          </p:nvPr>
        </p:nvSpPr>
        <p:spPr>
          <a:xfrm>
            <a:off x="838200" y="1825625"/>
            <a:ext cx="10515600" cy="4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LDA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>
                <a:latin typeface="Arimo"/>
                <a:ea typeface="Arimo"/>
                <a:cs typeface="Arimo"/>
                <a:sym typeface="Arimo"/>
              </a:rPr>
              <a:t>a</a:t>
            </a:r>
            <a:r>
              <a:rPr b="1" i="0" lang="en-US" sz="24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lpha: </a:t>
            </a:r>
            <a:r>
              <a:rPr i="0" lang="en-US" sz="24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a </a:t>
            </a:r>
            <a:r>
              <a:rPr lang="en-US"/>
              <a:t>hyperparameter that controls the number of topics for each document.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beta: </a:t>
            </a:r>
            <a:r>
              <a:rPr lang="en-US"/>
              <a:t>a hyperparameter that controls distribution of words per topics.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iterations: </a:t>
            </a:r>
            <a:r>
              <a:rPr lang="en-US"/>
              <a:t>number of iterations the algorithm makes over the dataset during training.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i="0" lang="en-US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gamma_threshold:</a:t>
            </a:r>
            <a:r>
              <a:rPr lang="en-US">
                <a:latin typeface="Arimo"/>
                <a:ea typeface="Arimo"/>
                <a:cs typeface="Arimo"/>
                <a:sym typeface="Arimo"/>
              </a:rPr>
              <a:t> defines the topic-change while applying topic assignment.</a:t>
            </a:r>
            <a:endParaRPr>
              <a:latin typeface="Arimo"/>
              <a:ea typeface="Arimo"/>
              <a:cs typeface="Arimo"/>
              <a:sym typeface="Arimo"/>
            </a:endParaRPr>
          </a:p>
          <a:p>
            <a:pPr indent="-243840" lvl="0" marL="228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85714"/>
              <a:buChar char="•"/>
            </a:pPr>
            <a:r>
              <a:rPr b="1" lang="en-US"/>
              <a:t>LSA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n_components:</a:t>
            </a:r>
            <a:r>
              <a:rPr lang="en-US"/>
              <a:t> determines how many topics the model will identify. </a:t>
            </a:r>
            <a:endParaRPr>
              <a:highlight>
                <a:srgbClr val="FFFF00"/>
              </a:highlight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top_n_words:</a:t>
            </a:r>
            <a:r>
              <a:rPr lang="en-US"/>
              <a:t> defines the number of top words to extract and display for each topic.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BERTopic</a:t>
            </a:r>
            <a:endParaRPr b="1"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nr_topics: </a:t>
            </a:r>
            <a:r>
              <a:rPr lang="en-US"/>
              <a:t>specifies the number of topics to be extracted.</a:t>
            </a:r>
            <a:endParaRPr b="1"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min_topic_size: </a:t>
            </a:r>
            <a:r>
              <a:rPr lang="en-US"/>
              <a:t>defines the minimum size of documents required for a topic to be formed.</a:t>
            </a:r>
            <a:endParaRPr/>
          </a:p>
          <a:p>
            <a:pPr indent="-196215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75000"/>
              <a:buChar char="•"/>
            </a:pPr>
            <a:r>
              <a:rPr b="1" lang="en-US"/>
              <a:t>top_n_words: </a:t>
            </a:r>
            <a:r>
              <a:rPr lang="en-US"/>
              <a:t>defines </a:t>
            </a:r>
            <a:r>
              <a:rPr lang="en-US"/>
              <a:t>the number of most important words to be displayed for each topic.</a:t>
            </a:r>
            <a:endParaRPr/>
          </a:p>
          <a:p>
            <a:pPr indent="-9905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6" name="Google Shape;176;p23"/>
          <p:cNvSpPr/>
          <p:nvPr/>
        </p:nvSpPr>
        <p:spPr>
          <a:xfrm>
            <a:off x="0" y="120878"/>
            <a:ext cx="205505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2024-07-21T11:14:36Z</dcterms:created>
  <dc:creator>STAVROGIANNIS Christos</dc:creator>
</cp:coreProperties>
</file>